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48" r:id="rId3"/>
    <p:sldId id="350" r:id="rId4"/>
    <p:sldId id="352" r:id="rId5"/>
    <p:sldId id="349" r:id="rId6"/>
    <p:sldId id="354" r:id="rId7"/>
    <p:sldId id="353" r:id="rId8"/>
    <p:sldId id="351" r:id="rId9"/>
    <p:sldId id="355" r:id="rId10"/>
    <p:sldId id="359" r:id="rId11"/>
    <p:sldId id="325" r:id="rId12"/>
    <p:sldId id="326" r:id="rId13"/>
    <p:sldId id="327" r:id="rId14"/>
    <p:sldId id="328" r:id="rId15"/>
    <p:sldId id="343" r:id="rId16"/>
    <p:sldId id="336" r:id="rId17"/>
    <p:sldId id="345" r:id="rId18"/>
    <p:sldId id="346" r:id="rId19"/>
    <p:sldId id="363" r:id="rId20"/>
    <p:sldId id="369" r:id="rId21"/>
    <p:sldId id="365" r:id="rId22"/>
    <p:sldId id="366" r:id="rId23"/>
    <p:sldId id="364" r:id="rId24"/>
    <p:sldId id="371" r:id="rId25"/>
    <p:sldId id="370" r:id="rId26"/>
    <p:sldId id="367" r:id="rId27"/>
    <p:sldId id="324" r:id="rId28"/>
    <p:sldId id="372" r:id="rId29"/>
    <p:sldId id="373" r:id="rId30"/>
    <p:sldId id="333" r:id="rId31"/>
    <p:sldId id="339" r:id="rId32"/>
    <p:sldId id="340" r:id="rId33"/>
    <p:sldId id="357" r:id="rId34"/>
    <p:sldId id="33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>
      <p:cViewPr>
        <p:scale>
          <a:sx n="66" d="100"/>
          <a:sy n="66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ropbox\Performance-Structure%20Time%20Series%20for%20Crossrail%20London%202012%20Heathrow%20T2\Additional%20calculations%20for%20Farringdon%20station%20using%20figures%20from%20Excel%20fil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ropbox\Performance-Structure%20Time%20Series%20for%20Crossrail%20London%202012%20Heathrow%20T2\Cost-structure%20for%20London2012%20June%20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Dropbox\Performance-Structure%20Time%20Series%20for%20Crossrail%20London%202012%20Heathrow%20T2\Cost-structure%20for%20London2012%20June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 dirty="0"/>
              <a:t>Anticipated Final </a:t>
            </a:r>
            <a:r>
              <a:rPr lang="en-GB" sz="2000" dirty="0" smtClean="0"/>
              <a:t>Cost –P50 </a:t>
            </a:r>
            <a:r>
              <a:rPr lang="en-GB" sz="2000" dirty="0"/>
              <a:t>(final </a:t>
            </a:r>
            <a:r>
              <a:rPr lang="en-GB" sz="2000" dirty="0" smtClean="0"/>
              <a:t>prices)</a:t>
            </a:r>
            <a:endParaRPr lang="en-GB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227629999729282E-2"/>
          <c:y val="9.0896590739445754E-2"/>
          <c:w val="0.88547209429010054"/>
          <c:h val="0.742881689108637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37792"/>
        <c:axId val="87939328"/>
      </c:scatterChart>
      <c:valAx>
        <c:axId val="87937792"/>
        <c:scaling>
          <c:orientation val="minMax"/>
          <c:max val="16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939328"/>
        <c:crosses val="autoZero"/>
        <c:crossBetween val="midCat"/>
        <c:majorUnit val="1"/>
        <c:minorUnit val="1"/>
      </c:valAx>
      <c:valAx>
        <c:axId val="87939328"/>
        <c:scaling>
          <c:orientation val="minMax"/>
          <c:min val="2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93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dirty="0"/>
              <a:t>Budget in Public </a:t>
            </a:r>
            <a:r>
              <a:rPr lang="en-US" dirty="0" smtClean="0"/>
              <a:t>Discourse</a:t>
            </a:r>
            <a:r>
              <a:rPr lang="en-US" baseline="0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36485551616322653"/>
          <c:y val="1.01567315637827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612390432328033E-2"/>
          <c:y val="9.571822592573502E-2"/>
          <c:w val="0.88547209429010054"/>
          <c:h val="0.80308352685544138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6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16256"/>
        <c:axId val="88830336"/>
      </c:scatterChart>
      <c:valAx>
        <c:axId val="88816256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8830336"/>
        <c:crosses val="autoZero"/>
        <c:crossBetween val="midCat"/>
        <c:majorUnit val="1"/>
        <c:minorUnit val="1"/>
      </c:valAx>
      <c:valAx>
        <c:axId val="888303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8816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739059267358972E-2"/>
          <c:y val="0.10274158082502634"/>
          <c:w val="0.91735786290264743"/>
          <c:h val="0.772476205660601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6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57664"/>
        <c:axId val="113859200"/>
      </c:scatterChart>
      <c:valAx>
        <c:axId val="113857664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859200"/>
        <c:crosses val="autoZero"/>
        <c:crossBetween val="midCat"/>
        <c:majorUnit val="1"/>
        <c:minorUnit val="1"/>
      </c:valAx>
      <c:valAx>
        <c:axId val="113859200"/>
        <c:scaling>
          <c:orientation val="minMax"/>
          <c:min val="2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857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65422981308313E-2"/>
          <c:y val="0.12850977018241727"/>
          <c:w val="0.86433601348048139"/>
          <c:h val="0.72499261021538164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'Crossrail total'!$L$5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total'!$L$7:$L$32</c:f>
              <c:numCache>
                <c:formatCode>General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49</c:v>
                </c:pt>
                <c:pt idx="9">
                  <c:v>414</c:v>
                </c:pt>
                <c:pt idx="10">
                  <c:v>515</c:v>
                </c:pt>
                <c:pt idx="11">
                  <c:v>515</c:v>
                </c:pt>
                <c:pt idx="12" formatCode="0">
                  <c:v>638.1521739130435</c:v>
                </c:pt>
                <c:pt idx="13" formatCode="0">
                  <c:v>716.52173913043475</c:v>
                </c:pt>
                <c:pt idx="14" formatCode="0">
                  <c:v>716.52173913043475</c:v>
                </c:pt>
                <c:pt idx="15" formatCode="0">
                  <c:v>716.52173913043475</c:v>
                </c:pt>
                <c:pt idx="16" formatCode="0">
                  <c:v>716.52173913043475</c:v>
                </c:pt>
                <c:pt idx="17" formatCode="0">
                  <c:v>716.52173913043475</c:v>
                </c:pt>
                <c:pt idx="18" formatCode="0">
                  <c:v>716.52173913043475</c:v>
                </c:pt>
                <c:pt idx="19" formatCode="0">
                  <c:v>717</c:v>
                </c:pt>
                <c:pt idx="20" formatCode="0">
                  <c:v>716.52173913043475</c:v>
                </c:pt>
                <c:pt idx="21" formatCode="0">
                  <c:v>717.52173913043475</c:v>
                </c:pt>
                <c:pt idx="22" formatCode="0">
                  <c:v>717.52173913043475</c:v>
                </c:pt>
                <c:pt idx="23" formatCode="0">
                  <c:v>717.52173913043475</c:v>
                </c:pt>
                <c:pt idx="24" formatCode="0">
                  <c:v>717.52173913043475</c:v>
                </c:pt>
                <c:pt idx="25" formatCode="0">
                  <c:v>717.52173913043475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82272"/>
        <c:axId val="114583808"/>
      </c:scatterChar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91232"/>
        <c:axId val="114589696"/>
      </c:scatterChart>
      <c:valAx>
        <c:axId val="114582272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583808"/>
        <c:crosses val="autoZero"/>
        <c:crossBetween val="midCat"/>
        <c:majorUnit val="1"/>
        <c:minorUnit val="1"/>
      </c:valAx>
      <c:valAx>
        <c:axId val="114583808"/>
        <c:scaling>
          <c:logBase val="2"/>
          <c:orientation val="minMax"/>
          <c:min val="0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582272"/>
        <c:crosses val="autoZero"/>
        <c:crossBetween val="midCat"/>
      </c:valAx>
      <c:valAx>
        <c:axId val="114589696"/>
        <c:scaling>
          <c:orientation val="minMax"/>
          <c:max val="170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591232"/>
        <c:crosses val="max"/>
        <c:crossBetween val="midCat"/>
        <c:majorUnit val="2000"/>
      </c:valAx>
      <c:valAx>
        <c:axId val="1145912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14589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113539428167094"/>
          <c:y val="0.93333331137661535"/>
          <c:w val="0.76405407848703188"/>
          <c:h val="6.478461365425711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37612300342626E-2"/>
          <c:y val="0.12153061073118628"/>
          <c:w val="0.86433601348048139"/>
          <c:h val="0.77449451331712627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'Crossrail total'!$L$5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total'!$L$7:$L$32</c:f>
              <c:numCache>
                <c:formatCode>General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49</c:v>
                </c:pt>
                <c:pt idx="9">
                  <c:v>414</c:v>
                </c:pt>
                <c:pt idx="10">
                  <c:v>515</c:v>
                </c:pt>
                <c:pt idx="11">
                  <c:v>515</c:v>
                </c:pt>
                <c:pt idx="12" formatCode="0">
                  <c:v>638.1521739130435</c:v>
                </c:pt>
                <c:pt idx="13" formatCode="0">
                  <c:v>716.52173913043475</c:v>
                </c:pt>
                <c:pt idx="14" formatCode="0">
                  <c:v>716.52173913043475</c:v>
                </c:pt>
                <c:pt idx="15" formatCode="0">
                  <c:v>716.52173913043475</c:v>
                </c:pt>
                <c:pt idx="16" formatCode="0">
                  <c:v>716.52173913043475</c:v>
                </c:pt>
                <c:pt idx="17" formatCode="0">
                  <c:v>716.52173913043475</c:v>
                </c:pt>
                <c:pt idx="18" formatCode="0">
                  <c:v>716.52173913043475</c:v>
                </c:pt>
                <c:pt idx="19" formatCode="0">
                  <c:v>717</c:v>
                </c:pt>
                <c:pt idx="20" formatCode="0">
                  <c:v>716.52173913043475</c:v>
                </c:pt>
                <c:pt idx="21" formatCode="0">
                  <c:v>717.52173913043475</c:v>
                </c:pt>
                <c:pt idx="22" formatCode="0">
                  <c:v>717.52173913043475</c:v>
                </c:pt>
                <c:pt idx="23" formatCode="0">
                  <c:v>717.52173913043475</c:v>
                </c:pt>
                <c:pt idx="24" formatCode="0">
                  <c:v>717.52173913043475</c:v>
                </c:pt>
                <c:pt idx="25" formatCode="0">
                  <c:v>717.52173913043475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'Crossrail total'!$N$5:$N$6</c:f>
              <c:strCache>
                <c:ptCount val="1"/>
                <c:pt idx="0">
                  <c:v>SUPPLIERS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5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total'!$N$7:$N$32</c:f>
              <c:numCache>
                <c:formatCode>0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36</c:v>
                </c:pt>
                <c:pt idx="12">
                  <c:v>71</c:v>
                </c:pt>
                <c:pt idx="13">
                  <c:v>617</c:v>
                </c:pt>
                <c:pt idx="14">
                  <c:v>1163</c:v>
                </c:pt>
                <c:pt idx="15">
                  <c:v>1415</c:v>
                </c:pt>
                <c:pt idx="16">
                  <c:v>1415</c:v>
                </c:pt>
                <c:pt idx="17">
                  <c:v>1415</c:v>
                </c:pt>
                <c:pt idx="18">
                  <c:v>1772</c:v>
                </c:pt>
                <c:pt idx="19">
                  <c:v>1772</c:v>
                </c:pt>
                <c:pt idx="20">
                  <c:v>1898</c:v>
                </c:pt>
                <c:pt idx="21">
                  <c:v>2196.62</c:v>
                </c:pt>
                <c:pt idx="22">
                  <c:v>2522.1158000000005</c:v>
                </c:pt>
                <c:pt idx="23">
                  <c:v>2640.3792740000008</c:v>
                </c:pt>
                <c:pt idx="24">
                  <c:v>2721.5868594800004</c:v>
                </c:pt>
                <c:pt idx="25">
                  <c:v>2721.5868594800004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80160"/>
        <c:axId val="119582080"/>
      </c:scatterChar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00B0F0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5"/>
            <c:spPr>
              <a:solidFill>
                <a:srgbClr val="0000CC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85408"/>
        <c:axId val="119583872"/>
      </c:scatterChart>
      <c:valAx>
        <c:axId val="119580160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9582080"/>
        <c:crosses val="autoZero"/>
        <c:crossBetween val="midCat"/>
        <c:majorUnit val="1"/>
        <c:minorUnit val="1"/>
      </c:valAx>
      <c:valAx>
        <c:axId val="119582080"/>
        <c:scaling>
          <c:orientation val="minMax"/>
          <c:max val="3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9580160"/>
        <c:crosses val="autoZero"/>
        <c:crossBetween val="midCat"/>
      </c:valAx>
      <c:valAx>
        <c:axId val="119583872"/>
        <c:scaling>
          <c:orientation val="minMax"/>
          <c:max val="170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9585408"/>
        <c:crosses val="max"/>
        <c:crossBetween val="midCat"/>
        <c:majorUnit val="2000"/>
      </c:valAx>
      <c:valAx>
        <c:axId val="11958540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19583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113539428167094"/>
          <c:y val="0.93333331137661535"/>
          <c:w val="0.76405407848703188"/>
          <c:h val="6.478461365425711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24992018177821E-2"/>
          <c:y val="0.12988616072748829"/>
          <c:w val="0.89677658776065317"/>
          <c:h val="0.7895468576562201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Sheet6!$L$3:$L$975</c:f>
              <c:numCache>
                <c:formatCode>"£"#,##0</c:formatCode>
                <c:ptCount val="973"/>
                <c:pt idx="0">
                  <c:v>10644</c:v>
                </c:pt>
                <c:pt idx="1">
                  <c:v>-898323</c:v>
                </c:pt>
                <c:pt idx="2">
                  <c:v>887679</c:v>
                </c:pt>
                <c:pt idx="3">
                  <c:v>0</c:v>
                </c:pt>
                <c:pt idx="4">
                  <c:v>0</c:v>
                </c:pt>
                <c:pt idx="5">
                  <c:v>-2400458</c:v>
                </c:pt>
                <c:pt idx="6">
                  <c:v>2400458</c:v>
                </c:pt>
                <c:pt idx="7">
                  <c:v>-2102317</c:v>
                </c:pt>
                <c:pt idx="8">
                  <c:v>2102317</c:v>
                </c:pt>
                <c:pt idx="9">
                  <c:v>1349860</c:v>
                </c:pt>
                <c:pt idx="10">
                  <c:v>-90000</c:v>
                </c:pt>
                <c:pt idx="11">
                  <c:v>-1900000</c:v>
                </c:pt>
                <c:pt idx="12">
                  <c:v>-3290000</c:v>
                </c:pt>
                <c:pt idx="13">
                  <c:v>-5500000</c:v>
                </c:pt>
                <c:pt idx="14">
                  <c:v>-90000</c:v>
                </c:pt>
                <c:pt idx="15">
                  <c:v>-177000</c:v>
                </c:pt>
                <c:pt idx="16">
                  <c:v>-400000</c:v>
                </c:pt>
                <c:pt idx="17">
                  <c:v>667000</c:v>
                </c:pt>
                <c:pt idx="18">
                  <c:v>90000</c:v>
                </c:pt>
                <c:pt idx="19">
                  <c:v>-90000</c:v>
                </c:pt>
                <c:pt idx="20">
                  <c:v>177000</c:v>
                </c:pt>
                <c:pt idx="21">
                  <c:v>-177000</c:v>
                </c:pt>
                <c:pt idx="22">
                  <c:v>400000</c:v>
                </c:pt>
                <c:pt idx="23">
                  <c:v>-400000</c:v>
                </c:pt>
                <c:pt idx="24">
                  <c:v>-2700000</c:v>
                </c:pt>
                <c:pt idx="25">
                  <c:v>2700000</c:v>
                </c:pt>
                <c:pt idx="26">
                  <c:v>2700000</c:v>
                </c:pt>
                <c:pt idx="27">
                  <c:v>2162258</c:v>
                </c:pt>
                <c:pt idx="28">
                  <c:v>637742</c:v>
                </c:pt>
                <c:pt idx="29">
                  <c:v>0</c:v>
                </c:pt>
                <c:pt idx="30">
                  <c:v>20000</c:v>
                </c:pt>
                <c:pt idx="31">
                  <c:v>6000</c:v>
                </c:pt>
                <c:pt idx="32">
                  <c:v>1000</c:v>
                </c:pt>
                <c:pt idx="33">
                  <c:v>4000</c:v>
                </c:pt>
                <c:pt idx="34">
                  <c:v>70000</c:v>
                </c:pt>
                <c:pt idx="35">
                  <c:v>144000</c:v>
                </c:pt>
                <c:pt idx="36">
                  <c:v>2000</c:v>
                </c:pt>
                <c:pt idx="37">
                  <c:v>116000</c:v>
                </c:pt>
                <c:pt idx="38">
                  <c:v>1000</c:v>
                </c:pt>
                <c:pt idx="39">
                  <c:v>26000</c:v>
                </c:pt>
                <c:pt idx="40">
                  <c:v>54000</c:v>
                </c:pt>
                <c:pt idx="41">
                  <c:v>37000</c:v>
                </c:pt>
                <c:pt idx="42">
                  <c:v>15000</c:v>
                </c:pt>
                <c:pt idx="43">
                  <c:v>7000</c:v>
                </c:pt>
                <c:pt idx="44">
                  <c:v>4000</c:v>
                </c:pt>
                <c:pt idx="45">
                  <c:v>5000</c:v>
                </c:pt>
                <c:pt idx="46">
                  <c:v>2000</c:v>
                </c:pt>
                <c:pt idx="47">
                  <c:v>-26000</c:v>
                </c:pt>
                <c:pt idx="48">
                  <c:v>1000</c:v>
                </c:pt>
                <c:pt idx="49">
                  <c:v>2000</c:v>
                </c:pt>
                <c:pt idx="50">
                  <c:v>2000</c:v>
                </c:pt>
                <c:pt idx="51">
                  <c:v>4000</c:v>
                </c:pt>
                <c:pt idx="52">
                  <c:v>2000</c:v>
                </c:pt>
                <c:pt idx="53">
                  <c:v>-19000</c:v>
                </c:pt>
                <c:pt idx="54">
                  <c:v>22000</c:v>
                </c:pt>
                <c:pt idx="55">
                  <c:v>-17000</c:v>
                </c:pt>
                <c:pt idx="56">
                  <c:v>-1000</c:v>
                </c:pt>
                <c:pt idx="57">
                  <c:v>-2000</c:v>
                </c:pt>
                <c:pt idx="58">
                  <c:v>5000</c:v>
                </c:pt>
                <c:pt idx="59">
                  <c:v>6000</c:v>
                </c:pt>
                <c:pt idx="60">
                  <c:v>-4000</c:v>
                </c:pt>
                <c:pt idx="61">
                  <c:v>4000</c:v>
                </c:pt>
                <c:pt idx="62">
                  <c:v>3970</c:v>
                </c:pt>
                <c:pt idx="63">
                  <c:v>-7940</c:v>
                </c:pt>
                <c:pt idx="64">
                  <c:v>26000</c:v>
                </c:pt>
                <c:pt idx="65">
                  <c:v>-54000</c:v>
                </c:pt>
                <c:pt idx="66">
                  <c:v>48000</c:v>
                </c:pt>
                <c:pt idx="67">
                  <c:v>19000</c:v>
                </c:pt>
                <c:pt idx="68">
                  <c:v>30000</c:v>
                </c:pt>
                <c:pt idx="69">
                  <c:v>15000</c:v>
                </c:pt>
                <c:pt idx="70">
                  <c:v>100000</c:v>
                </c:pt>
                <c:pt idx="71">
                  <c:v>70000</c:v>
                </c:pt>
                <c:pt idx="72">
                  <c:v>45000</c:v>
                </c:pt>
                <c:pt idx="73">
                  <c:v>85000</c:v>
                </c:pt>
                <c:pt idx="74">
                  <c:v>40000</c:v>
                </c:pt>
                <c:pt idx="75">
                  <c:v>90000</c:v>
                </c:pt>
                <c:pt idx="76">
                  <c:v>20000</c:v>
                </c:pt>
                <c:pt idx="77">
                  <c:v>17000</c:v>
                </c:pt>
                <c:pt idx="78">
                  <c:v>8000</c:v>
                </c:pt>
                <c:pt idx="79">
                  <c:v>14000</c:v>
                </c:pt>
                <c:pt idx="80">
                  <c:v>40000</c:v>
                </c:pt>
                <c:pt idx="81">
                  <c:v>25000</c:v>
                </c:pt>
                <c:pt idx="82">
                  <c:v>175000</c:v>
                </c:pt>
                <c:pt idx="83">
                  <c:v>60000</c:v>
                </c:pt>
                <c:pt idx="84">
                  <c:v>95000</c:v>
                </c:pt>
                <c:pt idx="85">
                  <c:v>-50000</c:v>
                </c:pt>
                <c:pt idx="86">
                  <c:v>-6000</c:v>
                </c:pt>
                <c:pt idx="87">
                  <c:v>-60000</c:v>
                </c:pt>
                <c:pt idx="88">
                  <c:v>44000</c:v>
                </c:pt>
                <c:pt idx="89">
                  <c:v>116000</c:v>
                </c:pt>
                <c:pt idx="90">
                  <c:v>-30000</c:v>
                </c:pt>
                <c:pt idx="91">
                  <c:v>-2500000</c:v>
                </c:pt>
                <c:pt idx="92">
                  <c:v>-6000</c:v>
                </c:pt>
                <c:pt idx="93">
                  <c:v>23000</c:v>
                </c:pt>
                <c:pt idx="94">
                  <c:v>8000</c:v>
                </c:pt>
                <c:pt idx="95">
                  <c:v>70000</c:v>
                </c:pt>
                <c:pt idx="96">
                  <c:v>50000</c:v>
                </c:pt>
                <c:pt idx="97">
                  <c:v>-30000</c:v>
                </c:pt>
                <c:pt idx="98">
                  <c:v>-35000</c:v>
                </c:pt>
                <c:pt idx="99">
                  <c:v>25000</c:v>
                </c:pt>
                <c:pt idx="100">
                  <c:v>6000</c:v>
                </c:pt>
                <c:pt idx="101">
                  <c:v>3000</c:v>
                </c:pt>
                <c:pt idx="102">
                  <c:v>-40000</c:v>
                </c:pt>
                <c:pt idx="103">
                  <c:v>-400000</c:v>
                </c:pt>
                <c:pt idx="104">
                  <c:v>50000</c:v>
                </c:pt>
                <c:pt idx="105">
                  <c:v>500000</c:v>
                </c:pt>
                <c:pt idx="106">
                  <c:v>18000</c:v>
                </c:pt>
                <c:pt idx="107">
                  <c:v>10000</c:v>
                </c:pt>
                <c:pt idx="108">
                  <c:v>-10000</c:v>
                </c:pt>
                <c:pt idx="109">
                  <c:v>15000</c:v>
                </c:pt>
                <c:pt idx="110">
                  <c:v>6000</c:v>
                </c:pt>
                <c:pt idx="111">
                  <c:v>18000</c:v>
                </c:pt>
                <c:pt idx="112">
                  <c:v>30000</c:v>
                </c:pt>
                <c:pt idx="113">
                  <c:v>20000</c:v>
                </c:pt>
                <c:pt idx="114">
                  <c:v>-1000</c:v>
                </c:pt>
                <c:pt idx="115">
                  <c:v>-5000</c:v>
                </c:pt>
                <c:pt idx="116">
                  <c:v>-5000</c:v>
                </c:pt>
                <c:pt idx="117">
                  <c:v>-8000</c:v>
                </c:pt>
                <c:pt idx="118">
                  <c:v>80000</c:v>
                </c:pt>
                <c:pt idx="119">
                  <c:v>33000</c:v>
                </c:pt>
                <c:pt idx="120">
                  <c:v>90000</c:v>
                </c:pt>
                <c:pt idx="121">
                  <c:v>20000</c:v>
                </c:pt>
                <c:pt idx="122">
                  <c:v>-40000</c:v>
                </c:pt>
                <c:pt idx="123">
                  <c:v>-40000</c:v>
                </c:pt>
                <c:pt idx="124">
                  <c:v>5000</c:v>
                </c:pt>
                <c:pt idx="125">
                  <c:v>0</c:v>
                </c:pt>
                <c:pt idx="126">
                  <c:v>10000</c:v>
                </c:pt>
                <c:pt idx="127">
                  <c:v>30000</c:v>
                </c:pt>
                <c:pt idx="128">
                  <c:v>60000</c:v>
                </c:pt>
                <c:pt idx="129">
                  <c:v>-11000</c:v>
                </c:pt>
                <c:pt idx="130">
                  <c:v>11000</c:v>
                </c:pt>
                <c:pt idx="131">
                  <c:v>9000</c:v>
                </c:pt>
                <c:pt idx="132">
                  <c:v>2700000</c:v>
                </c:pt>
                <c:pt idx="133">
                  <c:v>5000</c:v>
                </c:pt>
                <c:pt idx="134">
                  <c:v>40000</c:v>
                </c:pt>
                <c:pt idx="135">
                  <c:v>-30000</c:v>
                </c:pt>
                <c:pt idx="136">
                  <c:v>10000</c:v>
                </c:pt>
                <c:pt idx="137">
                  <c:v>67000</c:v>
                </c:pt>
                <c:pt idx="138">
                  <c:v>-20000</c:v>
                </c:pt>
                <c:pt idx="139">
                  <c:v>-5000</c:v>
                </c:pt>
                <c:pt idx="140">
                  <c:v>7600000</c:v>
                </c:pt>
                <c:pt idx="141">
                  <c:v>1100000</c:v>
                </c:pt>
                <c:pt idx="142">
                  <c:v>1882213</c:v>
                </c:pt>
                <c:pt idx="143">
                  <c:v>28000</c:v>
                </c:pt>
                <c:pt idx="144">
                  <c:v>96000</c:v>
                </c:pt>
                <c:pt idx="145">
                  <c:v>9000</c:v>
                </c:pt>
                <c:pt idx="146">
                  <c:v>1000</c:v>
                </c:pt>
                <c:pt idx="147">
                  <c:v>19000</c:v>
                </c:pt>
                <c:pt idx="148">
                  <c:v>54000</c:v>
                </c:pt>
                <c:pt idx="149">
                  <c:v>191000</c:v>
                </c:pt>
                <c:pt idx="150">
                  <c:v>30000</c:v>
                </c:pt>
                <c:pt idx="151">
                  <c:v>50000</c:v>
                </c:pt>
                <c:pt idx="152">
                  <c:v>75000</c:v>
                </c:pt>
                <c:pt idx="153">
                  <c:v>20000</c:v>
                </c:pt>
                <c:pt idx="154">
                  <c:v>10000</c:v>
                </c:pt>
                <c:pt idx="155">
                  <c:v>90000</c:v>
                </c:pt>
                <c:pt idx="156">
                  <c:v>120000</c:v>
                </c:pt>
                <c:pt idx="157">
                  <c:v>39000</c:v>
                </c:pt>
                <c:pt idx="158">
                  <c:v>-64023</c:v>
                </c:pt>
                <c:pt idx="159">
                  <c:v>4000</c:v>
                </c:pt>
                <c:pt idx="160">
                  <c:v>-13000</c:v>
                </c:pt>
                <c:pt idx="161">
                  <c:v>50000</c:v>
                </c:pt>
                <c:pt idx="162">
                  <c:v>-355000</c:v>
                </c:pt>
                <c:pt idx="163">
                  <c:v>20000</c:v>
                </c:pt>
                <c:pt idx="164">
                  <c:v>25000</c:v>
                </c:pt>
                <c:pt idx="165">
                  <c:v>6000</c:v>
                </c:pt>
                <c:pt idx="166">
                  <c:v>30000</c:v>
                </c:pt>
                <c:pt idx="167">
                  <c:v>135000</c:v>
                </c:pt>
                <c:pt idx="168">
                  <c:v>5000</c:v>
                </c:pt>
                <c:pt idx="169">
                  <c:v>3000</c:v>
                </c:pt>
                <c:pt idx="170">
                  <c:v>3000</c:v>
                </c:pt>
                <c:pt idx="171">
                  <c:v>9594.4599999999991</c:v>
                </c:pt>
                <c:pt idx="172">
                  <c:v>250000</c:v>
                </c:pt>
                <c:pt idx="173">
                  <c:v>300000</c:v>
                </c:pt>
                <c:pt idx="174">
                  <c:v>134000</c:v>
                </c:pt>
                <c:pt idx="175">
                  <c:v>100000</c:v>
                </c:pt>
                <c:pt idx="176">
                  <c:v>20000</c:v>
                </c:pt>
                <c:pt idx="177">
                  <c:v>-1764</c:v>
                </c:pt>
                <c:pt idx="178">
                  <c:v>307036.53999999998</c:v>
                </c:pt>
                <c:pt idx="179">
                  <c:v>353593</c:v>
                </c:pt>
                <c:pt idx="180">
                  <c:v>25</c:v>
                </c:pt>
                <c:pt idx="181">
                  <c:v>136</c:v>
                </c:pt>
                <c:pt idx="182">
                  <c:v>-11000</c:v>
                </c:pt>
                <c:pt idx="183">
                  <c:v>1724</c:v>
                </c:pt>
                <c:pt idx="184">
                  <c:v>0</c:v>
                </c:pt>
                <c:pt idx="185">
                  <c:v>-18000</c:v>
                </c:pt>
                <c:pt idx="186">
                  <c:v>91000</c:v>
                </c:pt>
                <c:pt idx="187">
                  <c:v>11090</c:v>
                </c:pt>
                <c:pt idx="188">
                  <c:v>-48066.51</c:v>
                </c:pt>
                <c:pt idx="189">
                  <c:v>-12410</c:v>
                </c:pt>
                <c:pt idx="190">
                  <c:v>156</c:v>
                </c:pt>
                <c:pt idx="191">
                  <c:v>-8952</c:v>
                </c:pt>
                <c:pt idx="192">
                  <c:v>242</c:v>
                </c:pt>
                <c:pt idx="193">
                  <c:v>-15099</c:v>
                </c:pt>
                <c:pt idx="194">
                  <c:v>518</c:v>
                </c:pt>
                <c:pt idx="195">
                  <c:v>-14536.37</c:v>
                </c:pt>
                <c:pt idx="196">
                  <c:v>-5293</c:v>
                </c:pt>
                <c:pt idx="197">
                  <c:v>70000</c:v>
                </c:pt>
                <c:pt idx="198">
                  <c:v>-7514</c:v>
                </c:pt>
                <c:pt idx="199">
                  <c:v>10834.56</c:v>
                </c:pt>
                <c:pt idx="200">
                  <c:v>-342</c:v>
                </c:pt>
                <c:pt idx="201">
                  <c:v>-787</c:v>
                </c:pt>
                <c:pt idx="202">
                  <c:v>20000</c:v>
                </c:pt>
                <c:pt idx="203">
                  <c:v>5000</c:v>
                </c:pt>
                <c:pt idx="204">
                  <c:v>35000</c:v>
                </c:pt>
                <c:pt idx="205">
                  <c:v>90000</c:v>
                </c:pt>
                <c:pt idx="206">
                  <c:v>10000</c:v>
                </c:pt>
                <c:pt idx="207">
                  <c:v>600000</c:v>
                </c:pt>
                <c:pt idx="208">
                  <c:v>177000</c:v>
                </c:pt>
                <c:pt idx="209">
                  <c:v>9000</c:v>
                </c:pt>
                <c:pt idx="210">
                  <c:v>5000</c:v>
                </c:pt>
                <c:pt idx="211">
                  <c:v>3000</c:v>
                </c:pt>
                <c:pt idx="212">
                  <c:v>13000</c:v>
                </c:pt>
                <c:pt idx="213">
                  <c:v>8763560</c:v>
                </c:pt>
                <c:pt idx="214">
                  <c:v>3139</c:v>
                </c:pt>
                <c:pt idx="215">
                  <c:v>-7600000</c:v>
                </c:pt>
                <c:pt idx="216">
                  <c:v>-1100000</c:v>
                </c:pt>
                <c:pt idx="217">
                  <c:v>-5000</c:v>
                </c:pt>
                <c:pt idx="218">
                  <c:v>885</c:v>
                </c:pt>
                <c:pt idx="219">
                  <c:v>10555</c:v>
                </c:pt>
                <c:pt idx="220">
                  <c:v>-1115</c:v>
                </c:pt>
                <c:pt idx="221">
                  <c:v>-10000</c:v>
                </c:pt>
                <c:pt idx="222">
                  <c:v>-2077</c:v>
                </c:pt>
                <c:pt idx="223">
                  <c:v>316</c:v>
                </c:pt>
                <c:pt idx="224">
                  <c:v>3000</c:v>
                </c:pt>
                <c:pt idx="225">
                  <c:v>25000</c:v>
                </c:pt>
                <c:pt idx="226">
                  <c:v>3000</c:v>
                </c:pt>
                <c:pt idx="227">
                  <c:v>90000</c:v>
                </c:pt>
                <c:pt idx="228">
                  <c:v>154700</c:v>
                </c:pt>
                <c:pt idx="229">
                  <c:v>300</c:v>
                </c:pt>
                <c:pt idx="230">
                  <c:v>500000</c:v>
                </c:pt>
                <c:pt idx="231">
                  <c:v>10000</c:v>
                </c:pt>
                <c:pt idx="232">
                  <c:v>40000</c:v>
                </c:pt>
                <c:pt idx="233">
                  <c:v>30000</c:v>
                </c:pt>
                <c:pt idx="234">
                  <c:v>-30000</c:v>
                </c:pt>
                <c:pt idx="235">
                  <c:v>90000</c:v>
                </c:pt>
                <c:pt idx="236">
                  <c:v>90000</c:v>
                </c:pt>
                <c:pt idx="237">
                  <c:v>17000</c:v>
                </c:pt>
                <c:pt idx="238">
                  <c:v>17000</c:v>
                </c:pt>
                <c:pt idx="239">
                  <c:v>1100000</c:v>
                </c:pt>
                <c:pt idx="240">
                  <c:v>38719</c:v>
                </c:pt>
                <c:pt idx="241">
                  <c:v>-435</c:v>
                </c:pt>
                <c:pt idx="242">
                  <c:v>2836</c:v>
                </c:pt>
                <c:pt idx="243">
                  <c:v>17000</c:v>
                </c:pt>
                <c:pt idx="244">
                  <c:v>-654700</c:v>
                </c:pt>
                <c:pt idx="245">
                  <c:v>-218920</c:v>
                </c:pt>
                <c:pt idx="246">
                  <c:v>6822</c:v>
                </c:pt>
                <c:pt idx="247">
                  <c:v>218595</c:v>
                </c:pt>
                <c:pt idx="248">
                  <c:v>4482</c:v>
                </c:pt>
                <c:pt idx="249">
                  <c:v>-99549</c:v>
                </c:pt>
                <c:pt idx="250">
                  <c:v>-10044</c:v>
                </c:pt>
                <c:pt idx="251">
                  <c:v>476</c:v>
                </c:pt>
                <c:pt idx="252">
                  <c:v>-112322</c:v>
                </c:pt>
                <c:pt idx="253">
                  <c:v>11</c:v>
                </c:pt>
                <c:pt idx="254">
                  <c:v>-409</c:v>
                </c:pt>
                <c:pt idx="255">
                  <c:v>-54</c:v>
                </c:pt>
                <c:pt idx="256">
                  <c:v>17004</c:v>
                </c:pt>
                <c:pt idx="257">
                  <c:v>-121996</c:v>
                </c:pt>
                <c:pt idx="258">
                  <c:v>-33844</c:v>
                </c:pt>
                <c:pt idx="259">
                  <c:v>90000</c:v>
                </c:pt>
                <c:pt idx="260">
                  <c:v>50000</c:v>
                </c:pt>
                <c:pt idx="261">
                  <c:v>23466</c:v>
                </c:pt>
                <c:pt idx="262">
                  <c:v>168000</c:v>
                </c:pt>
                <c:pt idx="263">
                  <c:v>-19335</c:v>
                </c:pt>
                <c:pt idx="264">
                  <c:v>-50926</c:v>
                </c:pt>
                <c:pt idx="265">
                  <c:v>12949</c:v>
                </c:pt>
                <c:pt idx="266">
                  <c:v>36910</c:v>
                </c:pt>
                <c:pt idx="267">
                  <c:v>50451</c:v>
                </c:pt>
                <c:pt idx="268">
                  <c:v>-21215</c:v>
                </c:pt>
                <c:pt idx="269">
                  <c:v>0</c:v>
                </c:pt>
                <c:pt idx="270">
                  <c:v>-19400</c:v>
                </c:pt>
                <c:pt idx="271">
                  <c:v>15000</c:v>
                </c:pt>
                <c:pt idx="272">
                  <c:v>5000</c:v>
                </c:pt>
                <c:pt idx="273">
                  <c:v>-300000</c:v>
                </c:pt>
                <c:pt idx="274">
                  <c:v>5000</c:v>
                </c:pt>
                <c:pt idx="275">
                  <c:v>80000</c:v>
                </c:pt>
                <c:pt idx="276">
                  <c:v>1600</c:v>
                </c:pt>
                <c:pt idx="277">
                  <c:v>-423142</c:v>
                </c:pt>
                <c:pt idx="278">
                  <c:v>9000</c:v>
                </c:pt>
                <c:pt idx="279">
                  <c:v>-90000</c:v>
                </c:pt>
                <c:pt idx="280">
                  <c:v>-500000</c:v>
                </c:pt>
                <c:pt idx="281">
                  <c:v>30000</c:v>
                </c:pt>
                <c:pt idx="282">
                  <c:v>30000</c:v>
                </c:pt>
                <c:pt idx="283">
                  <c:v>13000</c:v>
                </c:pt>
                <c:pt idx="284">
                  <c:v>8500</c:v>
                </c:pt>
                <c:pt idx="285">
                  <c:v>-50000</c:v>
                </c:pt>
                <c:pt idx="286">
                  <c:v>10317.64</c:v>
                </c:pt>
                <c:pt idx="287">
                  <c:v>20000</c:v>
                </c:pt>
                <c:pt idx="288">
                  <c:v>5000</c:v>
                </c:pt>
                <c:pt idx="289">
                  <c:v>15000</c:v>
                </c:pt>
                <c:pt idx="290">
                  <c:v>-850</c:v>
                </c:pt>
                <c:pt idx="291">
                  <c:v>150000</c:v>
                </c:pt>
                <c:pt idx="292">
                  <c:v>250000</c:v>
                </c:pt>
                <c:pt idx="293">
                  <c:v>250000</c:v>
                </c:pt>
                <c:pt idx="294">
                  <c:v>500000</c:v>
                </c:pt>
                <c:pt idx="295">
                  <c:v>-10000</c:v>
                </c:pt>
                <c:pt idx="296">
                  <c:v>5000</c:v>
                </c:pt>
                <c:pt idx="297">
                  <c:v>882</c:v>
                </c:pt>
                <c:pt idx="298">
                  <c:v>-5000</c:v>
                </c:pt>
                <c:pt idx="299">
                  <c:v>27300</c:v>
                </c:pt>
                <c:pt idx="300">
                  <c:v>-50000</c:v>
                </c:pt>
                <c:pt idx="301">
                  <c:v>55000</c:v>
                </c:pt>
                <c:pt idx="302">
                  <c:v>8000</c:v>
                </c:pt>
                <c:pt idx="303">
                  <c:v>10000</c:v>
                </c:pt>
                <c:pt idx="304">
                  <c:v>-95000</c:v>
                </c:pt>
                <c:pt idx="305">
                  <c:v>3000</c:v>
                </c:pt>
                <c:pt idx="306">
                  <c:v>-115000</c:v>
                </c:pt>
                <c:pt idx="307">
                  <c:v>-50000</c:v>
                </c:pt>
                <c:pt idx="308">
                  <c:v>-8077.67</c:v>
                </c:pt>
                <c:pt idx="309">
                  <c:v>6000</c:v>
                </c:pt>
                <c:pt idx="310">
                  <c:v>50000</c:v>
                </c:pt>
                <c:pt idx="311">
                  <c:v>25000</c:v>
                </c:pt>
                <c:pt idx="312">
                  <c:v>187351.08</c:v>
                </c:pt>
                <c:pt idx="313">
                  <c:v>10000</c:v>
                </c:pt>
                <c:pt idx="314">
                  <c:v>95000</c:v>
                </c:pt>
                <c:pt idx="315">
                  <c:v>50000</c:v>
                </c:pt>
                <c:pt idx="316">
                  <c:v>30000</c:v>
                </c:pt>
                <c:pt idx="317">
                  <c:v>4400000</c:v>
                </c:pt>
                <c:pt idx="318">
                  <c:v>-50000</c:v>
                </c:pt>
                <c:pt idx="319">
                  <c:v>150000</c:v>
                </c:pt>
                <c:pt idx="320">
                  <c:v>5000</c:v>
                </c:pt>
                <c:pt idx="321">
                  <c:v>126996</c:v>
                </c:pt>
                <c:pt idx="322">
                  <c:v>8773.89</c:v>
                </c:pt>
                <c:pt idx="323">
                  <c:v>7636.9</c:v>
                </c:pt>
                <c:pt idx="324">
                  <c:v>4903.12</c:v>
                </c:pt>
                <c:pt idx="325">
                  <c:v>4507.91</c:v>
                </c:pt>
                <c:pt idx="326">
                  <c:v>-150000</c:v>
                </c:pt>
                <c:pt idx="327">
                  <c:v>14500</c:v>
                </c:pt>
                <c:pt idx="328">
                  <c:v>-84000</c:v>
                </c:pt>
                <c:pt idx="329">
                  <c:v>-73215</c:v>
                </c:pt>
                <c:pt idx="330">
                  <c:v>8000</c:v>
                </c:pt>
                <c:pt idx="331">
                  <c:v>10000</c:v>
                </c:pt>
                <c:pt idx="332">
                  <c:v>40000</c:v>
                </c:pt>
                <c:pt idx="333">
                  <c:v>5000</c:v>
                </c:pt>
                <c:pt idx="334">
                  <c:v>-20000</c:v>
                </c:pt>
                <c:pt idx="335">
                  <c:v>8500</c:v>
                </c:pt>
                <c:pt idx="336">
                  <c:v>350000</c:v>
                </c:pt>
                <c:pt idx="337">
                  <c:v>35000</c:v>
                </c:pt>
                <c:pt idx="338">
                  <c:v>5000</c:v>
                </c:pt>
                <c:pt idx="339">
                  <c:v>6000</c:v>
                </c:pt>
                <c:pt idx="340">
                  <c:v>-20000</c:v>
                </c:pt>
                <c:pt idx="341">
                  <c:v>-50000</c:v>
                </c:pt>
                <c:pt idx="342">
                  <c:v>8000</c:v>
                </c:pt>
                <c:pt idx="343">
                  <c:v>260000</c:v>
                </c:pt>
                <c:pt idx="344">
                  <c:v>500000</c:v>
                </c:pt>
                <c:pt idx="345">
                  <c:v>-480000</c:v>
                </c:pt>
                <c:pt idx="346">
                  <c:v>-19894.88</c:v>
                </c:pt>
                <c:pt idx="347">
                  <c:v>-125000</c:v>
                </c:pt>
                <c:pt idx="348">
                  <c:v>-90000</c:v>
                </c:pt>
                <c:pt idx="349">
                  <c:v>40000</c:v>
                </c:pt>
                <c:pt idx="350">
                  <c:v>-80000</c:v>
                </c:pt>
                <c:pt idx="351">
                  <c:v>-40000</c:v>
                </c:pt>
                <c:pt idx="352">
                  <c:v>-250000</c:v>
                </c:pt>
                <c:pt idx="353">
                  <c:v>140000</c:v>
                </c:pt>
                <c:pt idx="354">
                  <c:v>0</c:v>
                </c:pt>
                <c:pt idx="355">
                  <c:v>50000</c:v>
                </c:pt>
                <c:pt idx="356">
                  <c:v>95000</c:v>
                </c:pt>
                <c:pt idx="357">
                  <c:v>20000</c:v>
                </c:pt>
                <c:pt idx="358">
                  <c:v>5000</c:v>
                </c:pt>
                <c:pt idx="359">
                  <c:v>0</c:v>
                </c:pt>
                <c:pt idx="360">
                  <c:v>140000</c:v>
                </c:pt>
                <c:pt idx="361">
                  <c:v>6000</c:v>
                </c:pt>
                <c:pt idx="362">
                  <c:v>470000</c:v>
                </c:pt>
                <c:pt idx="363">
                  <c:v>300000</c:v>
                </c:pt>
                <c:pt idx="364">
                  <c:v>150000</c:v>
                </c:pt>
                <c:pt idx="365">
                  <c:v>-500000</c:v>
                </c:pt>
                <c:pt idx="366">
                  <c:v>150000</c:v>
                </c:pt>
                <c:pt idx="367">
                  <c:v>15000</c:v>
                </c:pt>
                <c:pt idx="368">
                  <c:v>-15000</c:v>
                </c:pt>
                <c:pt idx="369">
                  <c:v>20000</c:v>
                </c:pt>
                <c:pt idx="370">
                  <c:v>0</c:v>
                </c:pt>
                <c:pt idx="371">
                  <c:v>350000</c:v>
                </c:pt>
                <c:pt idx="372">
                  <c:v>-100000</c:v>
                </c:pt>
                <c:pt idx="373">
                  <c:v>80000</c:v>
                </c:pt>
                <c:pt idx="374">
                  <c:v>0</c:v>
                </c:pt>
                <c:pt idx="375">
                  <c:v>0</c:v>
                </c:pt>
                <c:pt idx="376">
                  <c:v>95000</c:v>
                </c:pt>
                <c:pt idx="377">
                  <c:v>50000</c:v>
                </c:pt>
                <c:pt idx="378">
                  <c:v>120000</c:v>
                </c:pt>
                <c:pt idx="379">
                  <c:v>75000</c:v>
                </c:pt>
                <c:pt idx="380">
                  <c:v>50000</c:v>
                </c:pt>
                <c:pt idx="381">
                  <c:v>-10000</c:v>
                </c:pt>
                <c:pt idx="382">
                  <c:v>20000</c:v>
                </c:pt>
                <c:pt idx="383">
                  <c:v>4000</c:v>
                </c:pt>
                <c:pt idx="384">
                  <c:v>-30000</c:v>
                </c:pt>
                <c:pt idx="385">
                  <c:v>-10000</c:v>
                </c:pt>
                <c:pt idx="386">
                  <c:v>150000</c:v>
                </c:pt>
                <c:pt idx="387">
                  <c:v>10000</c:v>
                </c:pt>
                <c:pt idx="388">
                  <c:v>50000</c:v>
                </c:pt>
                <c:pt idx="389">
                  <c:v>-300000</c:v>
                </c:pt>
                <c:pt idx="390">
                  <c:v>0</c:v>
                </c:pt>
                <c:pt idx="391">
                  <c:v>-489603</c:v>
                </c:pt>
                <c:pt idx="392">
                  <c:v>-1240394</c:v>
                </c:pt>
                <c:pt idx="393">
                  <c:v>-600000</c:v>
                </c:pt>
                <c:pt idx="394">
                  <c:v>20000</c:v>
                </c:pt>
                <c:pt idx="395">
                  <c:v>0</c:v>
                </c:pt>
                <c:pt idx="396">
                  <c:v>18000</c:v>
                </c:pt>
                <c:pt idx="397">
                  <c:v>2350</c:v>
                </c:pt>
                <c:pt idx="398">
                  <c:v>-40000</c:v>
                </c:pt>
                <c:pt idx="399">
                  <c:v>-760007.99</c:v>
                </c:pt>
                <c:pt idx="400">
                  <c:v>-1483818.24</c:v>
                </c:pt>
                <c:pt idx="401">
                  <c:v>30000</c:v>
                </c:pt>
                <c:pt idx="402">
                  <c:v>1187028.28</c:v>
                </c:pt>
                <c:pt idx="403">
                  <c:v>0</c:v>
                </c:pt>
                <c:pt idx="404">
                  <c:v>0</c:v>
                </c:pt>
                <c:pt idx="405">
                  <c:v>94023</c:v>
                </c:pt>
                <c:pt idx="406">
                  <c:v>-16410000</c:v>
                </c:pt>
                <c:pt idx="407">
                  <c:v>400000</c:v>
                </c:pt>
                <c:pt idx="408">
                  <c:v>0</c:v>
                </c:pt>
                <c:pt idx="409">
                  <c:v>5630000</c:v>
                </c:pt>
                <c:pt idx="410">
                  <c:v>-26156</c:v>
                </c:pt>
                <c:pt idx="411">
                  <c:v>-23256</c:v>
                </c:pt>
                <c:pt idx="412">
                  <c:v>400000</c:v>
                </c:pt>
                <c:pt idx="413">
                  <c:v>5000</c:v>
                </c:pt>
                <c:pt idx="414">
                  <c:v>15000</c:v>
                </c:pt>
                <c:pt idx="415">
                  <c:v>50000</c:v>
                </c:pt>
                <c:pt idx="416">
                  <c:v>-30000</c:v>
                </c:pt>
                <c:pt idx="417">
                  <c:v>100000</c:v>
                </c:pt>
                <c:pt idx="418">
                  <c:v>150000</c:v>
                </c:pt>
                <c:pt idx="419">
                  <c:v>10000</c:v>
                </c:pt>
                <c:pt idx="420">
                  <c:v>20000</c:v>
                </c:pt>
                <c:pt idx="421">
                  <c:v>1500000</c:v>
                </c:pt>
                <c:pt idx="422">
                  <c:v>-500000</c:v>
                </c:pt>
                <c:pt idx="423">
                  <c:v>-250000</c:v>
                </c:pt>
                <c:pt idx="424">
                  <c:v>-1500000</c:v>
                </c:pt>
                <c:pt idx="425">
                  <c:v>80000</c:v>
                </c:pt>
                <c:pt idx="426">
                  <c:v>2094750</c:v>
                </c:pt>
                <c:pt idx="427">
                  <c:v>500000</c:v>
                </c:pt>
                <c:pt idx="428">
                  <c:v>-10000</c:v>
                </c:pt>
                <c:pt idx="429">
                  <c:v>950000</c:v>
                </c:pt>
                <c:pt idx="430">
                  <c:v>95000</c:v>
                </c:pt>
                <c:pt idx="431">
                  <c:v>-30000</c:v>
                </c:pt>
                <c:pt idx="432">
                  <c:v>-5000</c:v>
                </c:pt>
                <c:pt idx="433">
                  <c:v>5000</c:v>
                </c:pt>
                <c:pt idx="434">
                  <c:v>20000</c:v>
                </c:pt>
                <c:pt idx="435">
                  <c:v>15000</c:v>
                </c:pt>
                <c:pt idx="436">
                  <c:v>35000</c:v>
                </c:pt>
                <c:pt idx="437">
                  <c:v>90000</c:v>
                </c:pt>
                <c:pt idx="438">
                  <c:v>50000</c:v>
                </c:pt>
                <c:pt idx="439">
                  <c:v>20000</c:v>
                </c:pt>
                <c:pt idx="440">
                  <c:v>110000</c:v>
                </c:pt>
                <c:pt idx="441">
                  <c:v>5000</c:v>
                </c:pt>
                <c:pt idx="442">
                  <c:v>300000</c:v>
                </c:pt>
                <c:pt idx="443">
                  <c:v>1000000</c:v>
                </c:pt>
                <c:pt idx="444">
                  <c:v>451461</c:v>
                </c:pt>
                <c:pt idx="445">
                  <c:v>3159575.33</c:v>
                </c:pt>
                <c:pt idx="446">
                  <c:v>-4500000</c:v>
                </c:pt>
                <c:pt idx="447">
                  <c:v>-1000000</c:v>
                </c:pt>
                <c:pt idx="448">
                  <c:v>6437.63</c:v>
                </c:pt>
                <c:pt idx="449">
                  <c:v>-60000</c:v>
                </c:pt>
                <c:pt idx="450">
                  <c:v>-200000</c:v>
                </c:pt>
                <c:pt idx="451">
                  <c:v>300000</c:v>
                </c:pt>
                <c:pt idx="452">
                  <c:v>30000</c:v>
                </c:pt>
                <c:pt idx="453">
                  <c:v>-10000</c:v>
                </c:pt>
                <c:pt idx="454">
                  <c:v>97000</c:v>
                </c:pt>
                <c:pt idx="455">
                  <c:v>-60000</c:v>
                </c:pt>
                <c:pt idx="456">
                  <c:v>-25155</c:v>
                </c:pt>
                <c:pt idx="457">
                  <c:v>150000</c:v>
                </c:pt>
                <c:pt idx="458">
                  <c:v>79818</c:v>
                </c:pt>
                <c:pt idx="459">
                  <c:v>0</c:v>
                </c:pt>
                <c:pt idx="460">
                  <c:v>30000</c:v>
                </c:pt>
                <c:pt idx="461">
                  <c:v>50000</c:v>
                </c:pt>
                <c:pt idx="462">
                  <c:v>90000</c:v>
                </c:pt>
                <c:pt idx="463">
                  <c:v>10000</c:v>
                </c:pt>
                <c:pt idx="464">
                  <c:v>300000</c:v>
                </c:pt>
                <c:pt idx="465">
                  <c:v>0</c:v>
                </c:pt>
                <c:pt idx="466">
                  <c:v>300000</c:v>
                </c:pt>
                <c:pt idx="467">
                  <c:v>20000</c:v>
                </c:pt>
                <c:pt idx="468">
                  <c:v>-17000</c:v>
                </c:pt>
                <c:pt idx="469">
                  <c:v>50000</c:v>
                </c:pt>
                <c:pt idx="470">
                  <c:v>50000</c:v>
                </c:pt>
                <c:pt idx="471">
                  <c:v>200000</c:v>
                </c:pt>
                <c:pt idx="472">
                  <c:v>-150000</c:v>
                </c:pt>
                <c:pt idx="473">
                  <c:v>-30000</c:v>
                </c:pt>
                <c:pt idx="474">
                  <c:v>-5000</c:v>
                </c:pt>
                <c:pt idx="475">
                  <c:v>20000</c:v>
                </c:pt>
                <c:pt idx="476">
                  <c:v>150000</c:v>
                </c:pt>
                <c:pt idx="477">
                  <c:v>150000</c:v>
                </c:pt>
                <c:pt idx="478">
                  <c:v>50000</c:v>
                </c:pt>
                <c:pt idx="479">
                  <c:v>10000</c:v>
                </c:pt>
                <c:pt idx="480">
                  <c:v>100000</c:v>
                </c:pt>
                <c:pt idx="481">
                  <c:v>20000</c:v>
                </c:pt>
                <c:pt idx="482">
                  <c:v>2000</c:v>
                </c:pt>
                <c:pt idx="483">
                  <c:v>200000</c:v>
                </c:pt>
                <c:pt idx="484">
                  <c:v>500000</c:v>
                </c:pt>
                <c:pt idx="485">
                  <c:v>-40000</c:v>
                </c:pt>
                <c:pt idx="486">
                  <c:v>200000</c:v>
                </c:pt>
                <c:pt idx="487">
                  <c:v>-18172</c:v>
                </c:pt>
                <c:pt idx="488">
                  <c:v>1496153.79</c:v>
                </c:pt>
                <c:pt idx="489">
                  <c:v>10000</c:v>
                </c:pt>
                <c:pt idx="490">
                  <c:v>110000</c:v>
                </c:pt>
                <c:pt idx="491">
                  <c:v>40000</c:v>
                </c:pt>
                <c:pt idx="492">
                  <c:v>-5000</c:v>
                </c:pt>
                <c:pt idx="493">
                  <c:v>5000</c:v>
                </c:pt>
                <c:pt idx="494">
                  <c:v>50000</c:v>
                </c:pt>
                <c:pt idx="495">
                  <c:v>45000</c:v>
                </c:pt>
                <c:pt idx="496">
                  <c:v>195000</c:v>
                </c:pt>
                <c:pt idx="497">
                  <c:v>-40000</c:v>
                </c:pt>
                <c:pt idx="498">
                  <c:v>-50000</c:v>
                </c:pt>
                <c:pt idx="499">
                  <c:v>10000</c:v>
                </c:pt>
                <c:pt idx="500">
                  <c:v>80000</c:v>
                </c:pt>
                <c:pt idx="501">
                  <c:v>20000</c:v>
                </c:pt>
                <c:pt idx="502">
                  <c:v>970000</c:v>
                </c:pt>
                <c:pt idx="503">
                  <c:v>200000</c:v>
                </c:pt>
                <c:pt idx="504">
                  <c:v>850000</c:v>
                </c:pt>
                <c:pt idx="505">
                  <c:v>25000</c:v>
                </c:pt>
                <c:pt idx="506">
                  <c:v>20000</c:v>
                </c:pt>
                <c:pt idx="507">
                  <c:v>20125</c:v>
                </c:pt>
                <c:pt idx="508">
                  <c:v>144070</c:v>
                </c:pt>
                <c:pt idx="509">
                  <c:v>1105930</c:v>
                </c:pt>
                <c:pt idx="510">
                  <c:v>-1000000</c:v>
                </c:pt>
                <c:pt idx="511">
                  <c:v>50000</c:v>
                </c:pt>
                <c:pt idx="512">
                  <c:v>-20000</c:v>
                </c:pt>
                <c:pt idx="513">
                  <c:v>-135000</c:v>
                </c:pt>
                <c:pt idx="514">
                  <c:v>1500000</c:v>
                </c:pt>
                <c:pt idx="515">
                  <c:v>-150000</c:v>
                </c:pt>
                <c:pt idx="516">
                  <c:v>-20000</c:v>
                </c:pt>
                <c:pt idx="517">
                  <c:v>15000</c:v>
                </c:pt>
                <c:pt idx="518">
                  <c:v>10000</c:v>
                </c:pt>
                <c:pt idx="519">
                  <c:v>0</c:v>
                </c:pt>
                <c:pt idx="520">
                  <c:v>100000</c:v>
                </c:pt>
                <c:pt idx="521">
                  <c:v>100000</c:v>
                </c:pt>
                <c:pt idx="522">
                  <c:v>10000</c:v>
                </c:pt>
                <c:pt idx="523">
                  <c:v>10000</c:v>
                </c:pt>
                <c:pt idx="524">
                  <c:v>3346603.35</c:v>
                </c:pt>
                <c:pt idx="525">
                  <c:v>8246769</c:v>
                </c:pt>
                <c:pt idx="526">
                  <c:v>130000</c:v>
                </c:pt>
                <c:pt idx="527">
                  <c:v>-294633.31</c:v>
                </c:pt>
                <c:pt idx="528">
                  <c:v>294633.31</c:v>
                </c:pt>
                <c:pt idx="529">
                  <c:v>-10501124</c:v>
                </c:pt>
                <c:pt idx="530">
                  <c:v>10501124</c:v>
                </c:pt>
                <c:pt idx="531">
                  <c:v>-118104.63</c:v>
                </c:pt>
                <c:pt idx="532">
                  <c:v>118104.63</c:v>
                </c:pt>
                <c:pt idx="533">
                  <c:v>-4491680.32</c:v>
                </c:pt>
                <c:pt idx="534">
                  <c:v>4491680.32</c:v>
                </c:pt>
                <c:pt idx="535">
                  <c:v>80000</c:v>
                </c:pt>
                <c:pt idx="536">
                  <c:v>50000</c:v>
                </c:pt>
                <c:pt idx="537">
                  <c:v>60000</c:v>
                </c:pt>
                <c:pt idx="538">
                  <c:v>15000</c:v>
                </c:pt>
                <c:pt idx="539">
                  <c:v>-500000</c:v>
                </c:pt>
                <c:pt idx="540">
                  <c:v>-250000</c:v>
                </c:pt>
                <c:pt idx="541">
                  <c:v>10000</c:v>
                </c:pt>
                <c:pt idx="542">
                  <c:v>80000</c:v>
                </c:pt>
                <c:pt idx="543">
                  <c:v>-68671.03</c:v>
                </c:pt>
                <c:pt idx="544">
                  <c:v>-35000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55000</c:v>
                </c:pt>
                <c:pt idx="549">
                  <c:v>150000</c:v>
                </c:pt>
                <c:pt idx="550">
                  <c:v>250000</c:v>
                </c:pt>
                <c:pt idx="551">
                  <c:v>60000</c:v>
                </c:pt>
                <c:pt idx="552">
                  <c:v>15000</c:v>
                </c:pt>
                <c:pt idx="553">
                  <c:v>50000</c:v>
                </c:pt>
                <c:pt idx="554">
                  <c:v>1170</c:v>
                </c:pt>
                <c:pt idx="555">
                  <c:v>50000</c:v>
                </c:pt>
                <c:pt idx="556">
                  <c:v>50000</c:v>
                </c:pt>
                <c:pt idx="557">
                  <c:v>0</c:v>
                </c:pt>
                <c:pt idx="558">
                  <c:v>5000</c:v>
                </c:pt>
                <c:pt idx="559">
                  <c:v>1240394</c:v>
                </c:pt>
                <c:pt idx="560">
                  <c:v>-20000</c:v>
                </c:pt>
                <c:pt idx="561">
                  <c:v>107750</c:v>
                </c:pt>
                <c:pt idx="562">
                  <c:v>524864.44999999995</c:v>
                </c:pt>
                <c:pt idx="563">
                  <c:v>50000</c:v>
                </c:pt>
                <c:pt idx="564">
                  <c:v>5000</c:v>
                </c:pt>
                <c:pt idx="565">
                  <c:v>120000</c:v>
                </c:pt>
                <c:pt idx="566">
                  <c:v>75000</c:v>
                </c:pt>
                <c:pt idx="567">
                  <c:v>54480.1</c:v>
                </c:pt>
                <c:pt idx="568">
                  <c:v>75000</c:v>
                </c:pt>
                <c:pt idx="569">
                  <c:v>-54480.1</c:v>
                </c:pt>
                <c:pt idx="570">
                  <c:v>31722.37</c:v>
                </c:pt>
                <c:pt idx="571">
                  <c:v>-31722.37</c:v>
                </c:pt>
                <c:pt idx="572">
                  <c:v>10047.44</c:v>
                </c:pt>
                <c:pt idx="573">
                  <c:v>-10047.44</c:v>
                </c:pt>
                <c:pt idx="574">
                  <c:v>20000</c:v>
                </c:pt>
                <c:pt idx="575">
                  <c:v>10000</c:v>
                </c:pt>
                <c:pt idx="576">
                  <c:v>-10000</c:v>
                </c:pt>
                <c:pt idx="577">
                  <c:v>50000</c:v>
                </c:pt>
                <c:pt idx="578">
                  <c:v>20000</c:v>
                </c:pt>
                <c:pt idx="579">
                  <c:v>-200000</c:v>
                </c:pt>
                <c:pt idx="580">
                  <c:v>20000</c:v>
                </c:pt>
                <c:pt idx="581">
                  <c:v>5000</c:v>
                </c:pt>
                <c:pt idx="582">
                  <c:v>10000</c:v>
                </c:pt>
                <c:pt idx="583">
                  <c:v>35000</c:v>
                </c:pt>
                <c:pt idx="584">
                  <c:v>25000</c:v>
                </c:pt>
                <c:pt idx="585">
                  <c:v>-10000</c:v>
                </c:pt>
                <c:pt idx="586">
                  <c:v>10000</c:v>
                </c:pt>
                <c:pt idx="587">
                  <c:v>90000</c:v>
                </c:pt>
                <c:pt idx="588">
                  <c:v>10000</c:v>
                </c:pt>
                <c:pt idx="589">
                  <c:v>-14496.4</c:v>
                </c:pt>
                <c:pt idx="590">
                  <c:v>599353</c:v>
                </c:pt>
                <c:pt idx="591">
                  <c:v>20000</c:v>
                </c:pt>
                <c:pt idx="592">
                  <c:v>200000</c:v>
                </c:pt>
                <c:pt idx="593">
                  <c:v>40000</c:v>
                </c:pt>
                <c:pt idx="594">
                  <c:v>20000</c:v>
                </c:pt>
                <c:pt idx="595">
                  <c:v>80000</c:v>
                </c:pt>
                <c:pt idx="596">
                  <c:v>50000</c:v>
                </c:pt>
                <c:pt idx="597">
                  <c:v>900000</c:v>
                </c:pt>
                <c:pt idx="598">
                  <c:v>6000</c:v>
                </c:pt>
                <c:pt idx="599">
                  <c:v>10000</c:v>
                </c:pt>
                <c:pt idx="600">
                  <c:v>20000</c:v>
                </c:pt>
                <c:pt idx="601">
                  <c:v>-50000</c:v>
                </c:pt>
                <c:pt idx="602">
                  <c:v>3700000</c:v>
                </c:pt>
                <c:pt idx="603">
                  <c:v>15000</c:v>
                </c:pt>
                <c:pt idx="604">
                  <c:v>116118.73</c:v>
                </c:pt>
                <c:pt idx="605">
                  <c:v>-116118.73</c:v>
                </c:pt>
                <c:pt idx="606">
                  <c:v>-5128185.42</c:v>
                </c:pt>
                <c:pt idx="607">
                  <c:v>10211327.42</c:v>
                </c:pt>
                <c:pt idx="608">
                  <c:v>-33545.58</c:v>
                </c:pt>
                <c:pt idx="609">
                  <c:v>33545.58</c:v>
                </c:pt>
                <c:pt idx="610">
                  <c:v>15000</c:v>
                </c:pt>
                <c:pt idx="611">
                  <c:v>15000</c:v>
                </c:pt>
                <c:pt idx="612">
                  <c:v>50000</c:v>
                </c:pt>
                <c:pt idx="613">
                  <c:v>-43361.86</c:v>
                </c:pt>
                <c:pt idx="614">
                  <c:v>25000</c:v>
                </c:pt>
                <c:pt idx="615">
                  <c:v>5000</c:v>
                </c:pt>
                <c:pt idx="616">
                  <c:v>155000</c:v>
                </c:pt>
                <c:pt idx="617">
                  <c:v>20000</c:v>
                </c:pt>
                <c:pt idx="618">
                  <c:v>1299344.67</c:v>
                </c:pt>
                <c:pt idx="619">
                  <c:v>-30000</c:v>
                </c:pt>
                <c:pt idx="620">
                  <c:v>735000</c:v>
                </c:pt>
                <c:pt idx="621">
                  <c:v>15000</c:v>
                </c:pt>
                <c:pt idx="622">
                  <c:v>2500</c:v>
                </c:pt>
                <c:pt idx="623">
                  <c:v>20000</c:v>
                </c:pt>
                <c:pt idx="624">
                  <c:v>200000</c:v>
                </c:pt>
                <c:pt idx="625">
                  <c:v>20000</c:v>
                </c:pt>
                <c:pt idx="626">
                  <c:v>50000</c:v>
                </c:pt>
                <c:pt idx="627">
                  <c:v>10000</c:v>
                </c:pt>
                <c:pt idx="628">
                  <c:v>350000</c:v>
                </c:pt>
                <c:pt idx="629">
                  <c:v>0</c:v>
                </c:pt>
                <c:pt idx="630">
                  <c:v>-30000</c:v>
                </c:pt>
                <c:pt idx="631">
                  <c:v>5000</c:v>
                </c:pt>
                <c:pt idx="632">
                  <c:v>30000</c:v>
                </c:pt>
                <c:pt idx="633">
                  <c:v>15000</c:v>
                </c:pt>
                <c:pt idx="634">
                  <c:v>-2498.35</c:v>
                </c:pt>
                <c:pt idx="635">
                  <c:v>2498.35</c:v>
                </c:pt>
                <c:pt idx="636">
                  <c:v>20000</c:v>
                </c:pt>
                <c:pt idx="637">
                  <c:v>15000</c:v>
                </c:pt>
                <c:pt idx="638">
                  <c:v>20000</c:v>
                </c:pt>
                <c:pt idx="639">
                  <c:v>-5000</c:v>
                </c:pt>
                <c:pt idx="640">
                  <c:v>5000</c:v>
                </c:pt>
                <c:pt idx="641">
                  <c:v>-240000</c:v>
                </c:pt>
                <c:pt idx="642">
                  <c:v>240000</c:v>
                </c:pt>
                <c:pt idx="643">
                  <c:v>50000</c:v>
                </c:pt>
                <c:pt idx="644">
                  <c:v>30000</c:v>
                </c:pt>
                <c:pt idx="645">
                  <c:v>17000</c:v>
                </c:pt>
                <c:pt idx="646">
                  <c:v>7000</c:v>
                </c:pt>
                <c:pt idx="647">
                  <c:v>45000</c:v>
                </c:pt>
                <c:pt idx="648">
                  <c:v>25000</c:v>
                </c:pt>
                <c:pt idx="649">
                  <c:v>-1985126.67</c:v>
                </c:pt>
                <c:pt idx="650">
                  <c:v>500000</c:v>
                </c:pt>
                <c:pt idx="651">
                  <c:v>362735.38</c:v>
                </c:pt>
                <c:pt idx="652">
                  <c:v>279877.03999999998</c:v>
                </c:pt>
                <c:pt idx="653">
                  <c:v>185103.88</c:v>
                </c:pt>
                <c:pt idx="654">
                  <c:v>500000</c:v>
                </c:pt>
                <c:pt idx="655">
                  <c:v>314330.92</c:v>
                </c:pt>
                <c:pt idx="656">
                  <c:v>40000</c:v>
                </c:pt>
                <c:pt idx="657">
                  <c:v>375000</c:v>
                </c:pt>
                <c:pt idx="658">
                  <c:v>450000</c:v>
                </c:pt>
                <c:pt idx="659">
                  <c:v>5000</c:v>
                </c:pt>
                <c:pt idx="660">
                  <c:v>250000</c:v>
                </c:pt>
                <c:pt idx="661">
                  <c:v>-1250000</c:v>
                </c:pt>
                <c:pt idx="662">
                  <c:v>660000</c:v>
                </c:pt>
                <c:pt idx="663">
                  <c:v>50000</c:v>
                </c:pt>
                <c:pt idx="664">
                  <c:v>80000</c:v>
                </c:pt>
                <c:pt idx="665">
                  <c:v>20000</c:v>
                </c:pt>
                <c:pt idx="666">
                  <c:v>6000</c:v>
                </c:pt>
                <c:pt idx="667">
                  <c:v>45000</c:v>
                </c:pt>
                <c:pt idx="668">
                  <c:v>50000</c:v>
                </c:pt>
                <c:pt idx="669">
                  <c:v>15000</c:v>
                </c:pt>
                <c:pt idx="670">
                  <c:v>40000</c:v>
                </c:pt>
                <c:pt idx="671">
                  <c:v>50000</c:v>
                </c:pt>
                <c:pt idx="672">
                  <c:v>10000</c:v>
                </c:pt>
                <c:pt idx="673">
                  <c:v>10000</c:v>
                </c:pt>
                <c:pt idx="674">
                  <c:v>35000</c:v>
                </c:pt>
                <c:pt idx="675">
                  <c:v>0</c:v>
                </c:pt>
                <c:pt idx="676">
                  <c:v>10000</c:v>
                </c:pt>
                <c:pt idx="677">
                  <c:v>10000</c:v>
                </c:pt>
                <c:pt idx="678">
                  <c:v>50000</c:v>
                </c:pt>
                <c:pt idx="679">
                  <c:v>40000</c:v>
                </c:pt>
                <c:pt idx="680">
                  <c:v>10000</c:v>
                </c:pt>
                <c:pt idx="681">
                  <c:v>2500</c:v>
                </c:pt>
                <c:pt idx="682">
                  <c:v>2500</c:v>
                </c:pt>
                <c:pt idx="683">
                  <c:v>3000</c:v>
                </c:pt>
                <c:pt idx="684">
                  <c:v>8000</c:v>
                </c:pt>
                <c:pt idx="685">
                  <c:v>-96340.57</c:v>
                </c:pt>
                <c:pt idx="686">
                  <c:v>96340.57</c:v>
                </c:pt>
                <c:pt idx="687">
                  <c:v>150000</c:v>
                </c:pt>
                <c:pt idx="688">
                  <c:v>3000</c:v>
                </c:pt>
                <c:pt idx="689">
                  <c:v>100000</c:v>
                </c:pt>
                <c:pt idx="690">
                  <c:v>1850000</c:v>
                </c:pt>
                <c:pt idx="691">
                  <c:v>75000</c:v>
                </c:pt>
                <c:pt idx="692">
                  <c:v>25000</c:v>
                </c:pt>
                <c:pt idx="693">
                  <c:v>10000</c:v>
                </c:pt>
                <c:pt idx="694">
                  <c:v>-50000</c:v>
                </c:pt>
                <c:pt idx="695">
                  <c:v>1400000</c:v>
                </c:pt>
                <c:pt idx="696">
                  <c:v>3500</c:v>
                </c:pt>
                <c:pt idx="697">
                  <c:v>25000</c:v>
                </c:pt>
                <c:pt idx="698">
                  <c:v>2500</c:v>
                </c:pt>
                <c:pt idx="699">
                  <c:v>150000</c:v>
                </c:pt>
                <c:pt idx="700">
                  <c:v>10000</c:v>
                </c:pt>
                <c:pt idx="701">
                  <c:v>40000</c:v>
                </c:pt>
                <c:pt idx="702">
                  <c:v>55000</c:v>
                </c:pt>
                <c:pt idx="703">
                  <c:v>10000</c:v>
                </c:pt>
                <c:pt idx="704">
                  <c:v>40000</c:v>
                </c:pt>
                <c:pt idx="705">
                  <c:v>0</c:v>
                </c:pt>
                <c:pt idx="706">
                  <c:v>0</c:v>
                </c:pt>
                <c:pt idx="707">
                  <c:v>-312544.46000000002</c:v>
                </c:pt>
                <c:pt idx="708">
                  <c:v>0</c:v>
                </c:pt>
                <c:pt idx="709">
                  <c:v>-285000</c:v>
                </c:pt>
                <c:pt idx="710">
                  <c:v>0</c:v>
                </c:pt>
                <c:pt idx="711">
                  <c:v>-909276.86</c:v>
                </c:pt>
                <c:pt idx="712">
                  <c:v>909276.86</c:v>
                </c:pt>
                <c:pt idx="713">
                  <c:v>7000</c:v>
                </c:pt>
                <c:pt idx="714">
                  <c:v>1200</c:v>
                </c:pt>
                <c:pt idx="715">
                  <c:v>0</c:v>
                </c:pt>
                <c:pt idx="716">
                  <c:v>-170000</c:v>
                </c:pt>
                <c:pt idx="717">
                  <c:v>50000</c:v>
                </c:pt>
                <c:pt idx="718">
                  <c:v>20000</c:v>
                </c:pt>
                <c:pt idx="719">
                  <c:v>300000</c:v>
                </c:pt>
                <c:pt idx="720">
                  <c:v>0</c:v>
                </c:pt>
                <c:pt idx="721">
                  <c:v>200000</c:v>
                </c:pt>
                <c:pt idx="722">
                  <c:v>-300000</c:v>
                </c:pt>
                <c:pt idx="723">
                  <c:v>130000</c:v>
                </c:pt>
                <c:pt idx="724">
                  <c:v>0</c:v>
                </c:pt>
                <c:pt idx="725">
                  <c:v>-500000</c:v>
                </c:pt>
                <c:pt idx="726">
                  <c:v>0</c:v>
                </c:pt>
                <c:pt idx="727">
                  <c:v>-2046206</c:v>
                </c:pt>
                <c:pt idx="728">
                  <c:v>2046206</c:v>
                </c:pt>
                <c:pt idx="729">
                  <c:v>-670393.09</c:v>
                </c:pt>
                <c:pt idx="730">
                  <c:v>670393.09</c:v>
                </c:pt>
                <c:pt idx="731">
                  <c:v>5000</c:v>
                </c:pt>
                <c:pt idx="732">
                  <c:v>0</c:v>
                </c:pt>
                <c:pt idx="733">
                  <c:v>30000</c:v>
                </c:pt>
                <c:pt idx="734">
                  <c:v>10000</c:v>
                </c:pt>
                <c:pt idx="735">
                  <c:v>20000</c:v>
                </c:pt>
                <c:pt idx="736">
                  <c:v>20000</c:v>
                </c:pt>
                <c:pt idx="737">
                  <c:v>10000</c:v>
                </c:pt>
                <c:pt idx="738">
                  <c:v>55000</c:v>
                </c:pt>
                <c:pt idx="739">
                  <c:v>-1373588.45</c:v>
                </c:pt>
                <c:pt idx="740">
                  <c:v>1373588.45</c:v>
                </c:pt>
                <c:pt idx="741">
                  <c:v>0</c:v>
                </c:pt>
                <c:pt idx="742">
                  <c:v>0</c:v>
                </c:pt>
                <c:pt idx="743">
                  <c:v>10000</c:v>
                </c:pt>
                <c:pt idx="744">
                  <c:v>10000</c:v>
                </c:pt>
                <c:pt idx="745">
                  <c:v>0</c:v>
                </c:pt>
                <c:pt idx="746">
                  <c:v>14000</c:v>
                </c:pt>
                <c:pt idx="747">
                  <c:v>5000</c:v>
                </c:pt>
                <c:pt idx="748">
                  <c:v>0</c:v>
                </c:pt>
                <c:pt idx="749">
                  <c:v>160000</c:v>
                </c:pt>
                <c:pt idx="750">
                  <c:v>850000</c:v>
                </c:pt>
                <c:pt idx="751">
                  <c:v>970000</c:v>
                </c:pt>
                <c:pt idx="752">
                  <c:v>50000</c:v>
                </c:pt>
                <c:pt idx="753">
                  <c:v>25000</c:v>
                </c:pt>
                <c:pt idx="754">
                  <c:v>2000</c:v>
                </c:pt>
                <c:pt idx="755">
                  <c:v>25000</c:v>
                </c:pt>
                <c:pt idx="756">
                  <c:v>15000</c:v>
                </c:pt>
                <c:pt idx="757">
                  <c:v>200000</c:v>
                </c:pt>
                <c:pt idx="758">
                  <c:v>45000</c:v>
                </c:pt>
                <c:pt idx="759">
                  <c:v>200000</c:v>
                </c:pt>
                <c:pt idx="760">
                  <c:v>0</c:v>
                </c:pt>
                <c:pt idx="761">
                  <c:v>0</c:v>
                </c:pt>
                <c:pt idx="762">
                  <c:v>-180000</c:v>
                </c:pt>
                <c:pt idx="763">
                  <c:v>125000</c:v>
                </c:pt>
                <c:pt idx="764">
                  <c:v>15000</c:v>
                </c:pt>
                <c:pt idx="765">
                  <c:v>15000</c:v>
                </c:pt>
                <c:pt idx="766">
                  <c:v>-10000</c:v>
                </c:pt>
                <c:pt idx="767">
                  <c:v>700000</c:v>
                </c:pt>
                <c:pt idx="768">
                  <c:v>0</c:v>
                </c:pt>
                <c:pt idx="769">
                  <c:v>0</c:v>
                </c:pt>
                <c:pt idx="770">
                  <c:v>50000</c:v>
                </c:pt>
                <c:pt idx="771">
                  <c:v>0</c:v>
                </c:pt>
                <c:pt idx="772">
                  <c:v>150000</c:v>
                </c:pt>
                <c:pt idx="773">
                  <c:v>-3033</c:v>
                </c:pt>
                <c:pt idx="774">
                  <c:v>-6431604.7699999996</c:v>
                </c:pt>
                <c:pt idx="775">
                  <c:v>6431604.7699999996</c:v>
                </c:pt>
                <c:pt idx="776">
                  <c:v>-39356.480000000003</c:v>
                </c:pt>
                <c:pt idx="777">
                  <c:v>-192602.01</c:v>
                </c:pt>
                <c:pt idx="778">
                  <c:v>192602.01</c:v>
                </c:pt>
                <c:pt idx="779">
                  <c:v>-14423479.68</c:v>
                </c:pt>
                <c:pt idx="780">
                  <c:v>14423479.68</c:v>
                </c:pt>
                <c:pt idx="781">
                  <c:v>0</c:v>
                </c:pt>
                <c:pt idx="782">
                  <c:v>150000</c:v>
                </c:pt>
                <c:pt idx="783">
                  <c:v>30000</c:v>
                </c:pt>
                <c:pt idx="784">
                  <c:v>0</c:v>
                </c:pt>
                <c:pt idx="785">
                  <c:v>0</c:v>
                </c:pt>
                <c:pt idx="786">
                  <c:v>50000</c:v>
                </c:pt>
                <c:pt idx="787">
                  <c:v>50000</c:v>
                </c:pt>
                <c:pt idx="788">
                  <c:v>100484.89</c:v>
                </c:pt>
                <c:pt idx="789">
                  <c:v>-14496.88</c:v>
                </c:pt>
                <c:pt idx="790">
                  <c:v>50000</c:v>
                </c:pt>
                <c:pt idx="791">
                  <c:v>0</c:v>
                </c:pt>
                <c:pt idx="792">
                  <c:v>10000</c:v>
                </c:pt>
                <c:pt idx="793">
                  <c:v>0</c:v>
                </c:pt>
                <c:pt idx="794">
                  <c:v>225000</c:v>
                </c:pt>
                <c:pt idx="795">
                  <c:v>95000</c:v>
                </c:pt>
                <c:pt idx="796">
                  <c:v>68729.14</c:v>
                </c:pt>
                <c:pt idx="797">
                  <c:v>-68729.14</c:v>
                </c:pt>
                <c:pt idx="798">
                  <c:v>0</c:v>
                </c:pt>
                <c:pt idx="799">
                  <c:v>280000</c:v>
                </c:pt>
                <c:pt idx="800">
                  <c:v>1800000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1185000</c:v>
                </c:pt>
                <c:pt idx="806">
                  <c:v>175000</c:v>
                </c:pt>
                <c:pt idx="807">
                  <c:v>1430000</c:v>
                </c:pt>
                <c:pt idx="808">
                  <c:v>35000</c:v>
                </c:pt>
                <c:pt idx="809">
                  <c:v>770000</c:v>
                </c:pt>
                <c:pt idx="810">
                  <c:v>-220000</c:v>
                </c:pt>
                <c:pt idx="811">
                  <c:v>115000</c:v>
                </c:pt>
                <c:pt idx="812">
                  <c:v>10000</c:v>
                </c:pt>
                <c:pt idx="813">
                  <c:v>100000</c:v>
                </c:pt>
                <c:pt idx="814">
                  <c:v>20000</c:v>
                </c:pt>
                <c:pt idx="815">
                  <c:v>50000</c:v>
                </c:pt>
                <c:pt idx="816">
                  <c:v>70000</c:v>
                </c:pt>
                <c:pt idx="817">
                  <c:v>25000</c:v>
                </c:pt>
                <c:pt idx="818">
                  <c:v>10000</c:v>
                </c:pt>
                <c:pt idx="819">
                  <c:v>0</c:v>
                </c:pt>
                <c:pt idx="820">
                  <c:v>10000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550000</c:v>
                </c:pt>
                <c:pt idx="825">
                  <c:v>0</c:v>
                </c:pt>
                <c:pt idx="826">
                  <c:v>20000</c:v>
                </c:pt>
                <c:pt idx="827">
                  <c:v>20000</c:v>
                </c:pt>
                <c:pt idx="828">
                  <c:v>0</c:v>
                </c:pt>
                <c:pt idx="829">
                  <c:v>160000</c:v>
                </c:pt>
                <c:pt idx="830">
                  <c:v>-195000</c:v>
                </c:pt>
                <c:pt idx="831">
                  <c:v>5000</c:v>
                </c:pt>
                <c:pt idx="832">
                  <c:v>0</c:v>
                </c:pt>
                <c:pt idx="833">
                  <c:v>45000</c:v>
                </c:pt>
                <c:pt idx="834">
                  <c:v>80000</c:v>
                </c:pt>
                <c:pt idx="835">
                  <c:v>43200</c:v>
                </c:pt>
                <c:pt idx="836">
                  <c:v>-47534.91</c:v>
                </c:pt>
                <c:pt idx="837">
                  <c:v>0</c:v>
                </c:pt>
                <c:pt idx="838">
                  <c:v>35000</c:v>
                </c:pt>
                <c:pt idx="839">
                  <c:v>-1781932.08</c:v>
                </c:pt>
                <c:pt idx="840">
                  <c:v>1781932.08</c:v>
                </c:pt>
                <c:pt idx="841">
                  <c:v>0</c:v>
                </c:pt>
                <c:pt idx="842">
                  <c:v>0</c:v>
                </c:pt>
                <c:pt idx="843">
                  <c:v>30000</c:v>
                </c:pt>
                <c:pt idx="844">
                  <c:v>50000</c:v>
                </c:pt>
                <c:pt idx="845">
                  <c:v>50000</c:v>
                </c:pt>
                <c:pt idx="846">
                  <c:v>-62372.800000000003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-40000</c:v>
                </c:pt>
                <c:pt idx="856">
                  <c:v>165000</c:v>
                </c:pt>
                <c:pt idx="857">
                  <c:v>55000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-34681.040000000001</c:v>
                </c:pt>
                <c:pt idx="862">
                  <c:v>7000</c:v>
                </c:pt>
                <c:pt idx="863">
                  <c:v>50000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-10003.200000000001</c:v>
                </c:pt>
                <c:pt idx="868">
                  <c:v>0</c:v>
                </c:pt>
                <c:pt idx="869">
                  <c:v>0</c:v>
                </c:pt>
                <c:pt idx="870">
                  <c:v>50000</c:v>
                </c:pt>
                <c:pt idx="871">
                  <c:v>25000</c:v>
                </c:pt>
                <c:pt idx="872">
                  <c:v>20000</c:v>
                </c:pt>
                <c:pt idx="873">
                  <c:v>0</c:v>
                </c:pt>
                <c:pt idx="874">
                  <c:v>0</c:v>
                </c:pt>
                <c:pt idx="875">
                  <c:v>10000</c:v>
                </c:pt>
                <c:pt idx="876">
                  <c:v>0</c:v>
                </c:pt>
                <c:pt idx="877">
                  <c:v>100000</c:v>
                </c:pt>
                <c:pt idx="878">
                  <c:v>-41667.019999999997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35000</c:v>
                </c:pt>
                <c:pt idx="887">
                  <c:v>30000</c:v>
                </c:pt>
                <c:pt idx="888">
                  <c:v>30000</c:v>
                </c:pt>
                <c:pt idx="889">
                  <c:v>0</c:v>
                </c:pt>
                <c:pt idx="890">
                  <c:v>0</c:v>
                </c:pt>
                <c:pt idx="891">
                  <c:v>1120000</c:v>
                </c:pt>
                <c:pt idx="892">
                  <c:v>0</c:v>
                </c:pt>
                <c:pt idx="893">
                  <c:v>-18720.560000000001</c:v>
                </c:pt>
                <c:pt idx="894">
                  <c:v>0</c:v>
                </c:pt>
                <c:pt idx="895">
                  <c:v>0</c:v>
                </c:pt>
                <c:pt idx="896">
                  <c:v>7000</c:v>
                </c:pt>
                <c:pt idx="897">
                  <c:v>2500</c:v>
                </c:pt>
                <c:pt idx="898">
                  <c:v>10000</c:v>
                </c:pt>
                <c:pt idx="899">
                  <c:v>0</c:v>
                </c:pt>
                <c:pt idx="900">
                  <c:v>0</c:v>
                </c:pt>
                <c:pt idx="901">
                  <c:v>10000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10000</c:v>
                </c:pt>
                <c:pt idx="908">
                  <c:v>0</c:v>
                </c:pt>
                <c:pt idx="909">
                  <c:v>0</c:v>
                </c:pt>
                <c:pt idx="910">
                  <c:v>10000</c:v>
                </c:pt>
                <c:pt idx="911">
                  <c:v>0</c:v>
                </c:pt>
                <c:pt idx="912">
                  <c:v>0</c:v>
                </c:pt>
                <c:pt idx="913">
                  <c:v>-2222889.75</c:v>
                </c:pt>
                <c:pt idx="914">
                  <c:v>2222889.75</c:v>
                </c:pt>
                <c:pt idx="915">
                  <c:v>-5516858.6299999999</c:v>
                </c:pt>
                <c:pt idx="916">
                  <c:v>5516858.6299999999</c:v>
                </c:pt>
                <c:pt idx="917">
                  <c:v>70000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30000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-86418</c:v>
                </c:pt>
                <c:pt idx="941">
                  <c:v>4370117</c:v>
                </c:pt>
                <c:pt idx="942">
                  <c:v>-4235374</c:v>
                </c:pt>
                <c:pt idx="943">
                  <c:v>336851</c:v>
                </c:pt>
                <c:pt idx="944">
                  <c:v>-650000</c:v>
                </c:pt>
                <c:pt idx="945">
                  <c:v>356490</c:v>
                </c:pt>
                <c:pt idx="946">
                  <c:v>17000</c:v>
                </c:pt>
                <c:pt idx="947">
                  <c:v>-180000</c:v>
                </c:pt>
                <c:pt idx="948">
                  <c:v>180000</c:v>
                </c:pt>
                <c:pt idx="949">
                  <c:v>127000</c:v>
                </c:pt>
                <c:pt idx="950">
                  <c:v>30000</c:v>
                </c:pt>
                <c:pt idx="951">
                  <c:v>1470000</c:v>
                </c:pt>
                <c:pt idx="952">
                  <c:v>-70000</c:v>
                </c:pt>
                <c:pt idx="953">
                  <c:v>230000</c:v>
                </c:pt>
                <c:pt idx="954">
                  <c:v>17470.169999999998</c:v>
                </c:pt>
                <c:pt idx="955">
                  <c:v>0</c:v>
                </c:pt>
                <c:pt idx="956">
                  <c:v>-5630000</c:v>
                </c:pt>
                <c:pt idx="957">
                  <c:v>70000</c:v>
                </c:pt>
                <c:pt idx="958">
                  <c:v>-1010000</c:v>
                </c:pt>
                <c:pt idx="959">
                  <c:v>-3700000</c:v>
                </c:pt>
                <c:pt idx="960">
                  <c:v>-1496154</c:v>
                </c:pt>
                <c:pt idx="961">
                  <c:v>-3159575</c:v>
                </c:pt>
                <c:pt idx="962">
                  <c:v>1500000</c:v>
                </c:pt>
                <c:pt idx="963">
                  <c:v>-500000</c:v>
                </c:pt>
                <c:pt idx="964">
                  <c:v>-470000</c:v>
                </c:pt>
                <c:pt idx="965">
                  <c:v>-395000</c:v>
                </c:pt>
                <c:pt idx="966">
                  <c:v>-1695104</c:v>
                </c:pt>
                <c:pt idx="967">
                  <c:v>1250000</c:v>
                </c:pt>
                <c:pt idx="968">
                  <c:v>-3262090</c:v>
                </c:pt>
                <c:pt idx="969">
                  <c:v>-1055485</c:v>
                </c:pt>
                <c:pt idx="970">
                  <c:v>2370000</c:v>
                </c:pt>
                <c:pt idx="971">
                  <c:v>-660000</c:v>
                </c:pt>
                <c:pt idx="972">
                  <c:v>475872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01952"/>
        <c:axId val="119503488"/>
      </c:scatterChart>
      <c:valAx>
        <c:axId val="119501952"/>
        <c:scaling>
          <c:orientation val="minMax"/>
          <c:max val="1000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9503488"/>
        <c:crosses val="autoZero"/>
        <c:crossBetween val="midCat"/>
      </c:valAx>
      <c:valAx>
        <c:axId val="119503488"/>
        <c:scaling>
          <c:logBase val="10"/>
          <c:orientation val="minMax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19501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3162526450206E-2"/>
          <c:y val="9.5700189727513207E-2"/>
          <c:w val="0.8593574946967244"/>
          <c:h val="0.74063274319916339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'London2012 totality'!$G$4:$G$5</c:f>
              <c:strCache>
                <c:ptCount val="1"/>
                <c:pt idx="0">
                  <c:v>Project Stakeholders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totality'!$G$6:$G$21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30</c:v>
                </c:pt>
                <c:pt idx="5">
                  <c:v>93</c:v>
                </c:pt>
                <c:pt idx="6">
                  <c:v>103</c:v>
                </c:pt>
                <c:pt idx="7">
                  <c:v>478</c:v>
                </c:pt>
                <c:pt idx="8">
                  <c:v>489</c:v>
                </c:pt>
                <c:pt idx="9">
                  <c:v>489</c:v>
                </c:pt>
                <c:pt idx="10">
                  <c:v>491</c:v>
                </c:pt>
                <c:pt idx="11">
                  <c:v>503</c:v>
                </c:pt>
                <c:pt idx="12">
                  <c:v>506</c:v>
                </c:pt>
                <c:pt idx="13">
                  <c:v>506</c:v>
                </c:pt>
                <c:pt idx="14">
                  <c:v>506</c:v>
                </c:pt>
                <c:pt idx="15">
                  <c:v>507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23328"/>
        <c:axId val="120729600"/>
      </c:scatterChart>
      <c:scatterChart>
        <c:scatterStyle val="smoothMarker"/>
        <c:varyColors val="0"/>
        <c:ser>
          <c:idx val="0"/>
          <c:order val="0"/>
          <c:tx>
            <c:strRef>
              <c:f>'London2012 totality'!$E$4:$E$5</c:f>
              <c:strCache>
                <c:ptCount val="1"/>
                <c:pt idx="0">
                  <c:v>Public budget 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totality'!$E$6:$E$21</c:f>
              <c:numCache>
                <c:formatCode>0</c:formatCode>
                <c:ptCount val="16"/>
                <c:pt idx="0">
                  <c:v>563.55581413093239</c:v>
                </c:pt>
                <c:pt idx="1">
                  <c:v>563.55581413093239</c:v>
                </c:pt>
                <c:pt idx="2">
                  <c:v>563.55581413093239</c:v>
                </c:pt>
                <c:pt idx="3">
                  <c:v>926.97</c:v>
                </c:pt>
                <c:pt idx="4">
                  <c:v>2494.5500000000002</c:v>
                </c:pt>
                <c:pt idx="5">
                  <c:v>4220.55</c:v>
                </c:pt>
                <c:pt idx="6">
                  <c:v>4220.55</c:v>
                </c:pt>
                <c:pt idx="7">
                  <c:v>5120.55</c:v>
                </c:pt>
                <c:pt idx="8">
                  <c:v>8879.5499999999993</c:v>
                </c:pt>
                <c:pt idx="9">
                  <c:v>8879.5499999999993</c:v>
                </c:pt>
                <c:pt idx="10">
                  <c:v>8879.5499999999993</c:v>
                </c:pt>
                <c:pt idx="11">
                  <c:v>8450.5499999999993</c:v>
                </c:pt>
                <c:pt idx="12">
                  <c:v>8037.55</c:v>
                </c:pt>
                <c:pt idx="13">
                  <c:v>8010.55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'London2012 totality'!$F$4:$F$5</c:f>
              <c:strCache>
                <c:ptCount val="1"/>
                <c:pt idx="0">
                  <c:v>Cost Forecast (final prices)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totality'!$F$6:$F$21</c:f>
              <c:numCache>
                <c:formatCode>0.0</c:formatCode>
                <c:ptCount val="16"/>
                <c:pt idx="0">
                  <c:v>1166.5047500000001</c:v>
                </c:pt>
                <c:pt idx="1">
                  <c:v>1166.5047500000001</c:v>
                </c:pt>
                <c:pt idx="2">
                  <c:v>1166.5047500000001</c:v>
                </c:pt>
                <c:pt idx="3">
                  <c:v>1089.18975</c:v>
                </c:pt>
                <c:pt idx="4">
                  <c:v>3551.0397499999999</c:v>
                </c:pt>
                <c:pt idx="5">
                  <c:v>4959.1462500000007</c:v>
                </c:pt>
                <c:pt idx="6">
                  <c:v>4959.1462500000007</c:v>
                </c:pt>
                <c:pt idx="7">
                  <c:v>6016.6462500000007</c:v>
                </c:pt>
                <c:pt idx="8">
                  <c:v>6879.5499999999993</c:v>
                </c:pt>
                <c:pt idx="9">
                  <c:v>6870.55</c:v>
                </c:pt>
                <c:pt idx="10">
                  <c:v>6870.55</c:v>
                </c:pt>
                <c:pt idx="11">
                  <c:v>8101.55</c:v>
                </c:pt>
                <c:pt idx="12">
                  <c:v>7935.55</c:v>
                </c:pt>
                <c:pt idx="13">
                  <c:v>7936.55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32672"/>
        <c:axId val="120731136"/>
      </c:scatterChart>
      <c:valAx>
        <c:axId val="120723328"/>
        <c:scaling>
          <c:orientation val="minMax"/>
          <c:max val="15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0729600"/>
        <c:crosses val="autoZero"/>
        <c:crossBetween val="midCat"/>
        <c:majorUnit val="1"/>
      </c:valAx>
      <c:valAx>
        <c:axId val="120729600"/>
        <c:scaling>
          <c:logBase val="2"/>
          <c:orientation val="minMax"/>
          <c:max val="560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0723328"/>
        <c:crosses val="autoZero"/>
        <c:crossBetween val="midCat"/>
      </c:valAx>
      <c:valAx>
        <c:axId val="12073113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0732672"/>
        <c:crosses val="max"/>
        <c:crossBetween val="midCat"/>
      </c:valAx>
      <c:valAx>
        <c:axId val="1207326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0731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1.9583986007074335E-2"/>
          <c:y val="0.93272621077692741"/>
          <c:w val="0.97884708116316188"/>
          <c:h val="6.563054489751482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96387780294582E-2"/>
          <c:y val="6.4986005069051042E-2"/>
          <c:w val="0.8593574946967244"/>
          <c:h val="0.70406452131621666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'London2012 totality'!$G$4:$G$5</c:f>
              <c:strCache>
                <c:ptCount val="1"/>
                <c:pt idx="0">
                  <c:v>Project Stakeholders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totality'!$G$6:$G$21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30</c:v>
                </c:pt>
                <c:pt idx="5">
                  <c:v>93</c:v>
                </c:pt>
                <c:pt idx="6">
                  <c:v>103</c:v>
                </c:pt>
                <c:pt idx="7">
                  <c:v>478</c:v>
                </c:pt>
                <c:pt idx="8">
                  <c:v>489</c:v>
                </c:pt>
                <c:pt idx="9">
                  <c:v>489</c:v>
                </c:pt>
                <c:pt idx="10">
                  <c:v>491</c:v>
                </c:pt>
                <c:pt idx="11">
                  <c:v>503</c:v>
                </c:pt>
                <c:pt idx="12">
                  <c:v>506</c:v>
                </c:pt>
                <c:pt idx="13">
                  <c:v>506</c:v>
                </c:pt>
                <c:pt idx="14">
                  <c:v>506</c:v>
                </c:pt>
                <c:pt idx="15">
                  <c:v>507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'London2012 totality'!$H$4:$H$5</c:f>
              <c:strCache>
                <c:ptCount val="1"/>
                <c:pt idx="0">
                  <c:v>Project Suppliers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4"/>
            <c:spPr>
              <a:solidFill>
                <a:schemeClr val="accent2">
                  <a:lumMod val="75000"/>
                </a:schemeClr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totality'!$H$6:$H$21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14</c:v>
                </c:pt>
                <c:pt idx="6">
                  <c:v>22</c:v>
                </c:pt>
                <c:pt idx="7">
                  <c:v>65.099999999999994</c:v>
                </c:pt>
                <c:pt idx="8">
                  <c:v>145.30000000000001</c:v>
                </c:pt>
                <c:pt idx="9">
                  <c:v>345.8</c:v>
                </c:pt>
                <c:pt idx="10">
                  <c:v>666.6</c:v>
                </c:pt>
                <c:pt idx="11">
                  <c:v>1228</c:v>
                </c:pt>
                <c:pt idx="12">
                  <c:v>1548.8</c:v>
                </c:pt>
                <c:pt idx="13">
                  <c:v>1629</c:v>
                </c:pt>
                <c:pt idx="14">
                  <c:v>1689</c:v>
                </c:pt>
                <c:pt idx="15">
                  <c:v>1689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66560"/>
        <c:axId val="121668736"/>
      </c:scatterChart>
      <c:scatterChart>
        <c:scatterStyle val="smoothMarker"/>
        <c:varyColors val="0"/>
        <c:ser>
          <c:idx val="0"/>
          <c:order val="0"/>
          <c:tx>
            <c:strRef>
              <c:f>'London2012 totality'!$E$4:$E$5</c:f>
              <c:strCache>
                <c:ptCount val="1"/>
                <c:pt idx="0">
                  <c:v>Public budget 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diamond"/>
            <c:size val="5"/>
            <c:spPr>
              <a:solidFill>
                <a:srgbClr val="00206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totality'!$E$6:$E$21</c:f>
              <c:numCache>
                <c:formatCode>0</c:formatCode>
                <c:ptCount val="16"/>
                <c:pt idx="0">
                  <c:v>563.55581413093239</c:v>
                </c:pt>
                <c:pt idx="1">
                  <c:v>563.55581413093239</c:v>
                </c:pt>
                <c:pt idx="2">
                  <c:v>563.55581413093239</c:v>
                </c:pt>
                <c:pt idx="3">
                  <c:v>926.97</c:v>
                </c:pt>
                <c:pt idx="4">
                  <c:v>2494.5500000000002</c:v>
                </c:pt>
                <c:pt idx="5">
                  <c:v>4220.55</c:v>
                </c:pt>
                <c:pt idx="6">
                  <c:v>4220.55</c:v>
                </c:pt>
                <c:pt idx="7">
                  <c:v>5120.55</c:v>
                </c:pt>
                <c:pt idx="8">
                  <c:v>8879.5499999999993</c:v>
                </c:pt>
                <c:pt idx="9">
                  <c:v>8879.5499999999993</c:v>
                </c:pt>
                <c:pt idx="10">
                  <c:v>8879.5499999999993</c:v>
                </c:pt>
                <c:pt idx="11">
                  <c:v>8450.5499999999993</c:v>
                </c:pt>
                <c:pt idx="12">
                  <c:v>8037.55</c:v>
                </c:pt>
                <c:pt idx="13">
                  <c:v>8010.55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'London2012 totality'!$F$4:$F$5</c:f>
              <c:strCache>
                <c:ptCount val="1"/>
                <c:pt idx="0">
                  <c:v>Cost Forecast (final prices)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square"/>
            <c:size val="5"/>
            <c:spPr>
              <a:solidFill>
                <a:srgbClr val="00B0F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totality'!$F$6:$F$21</c:f>
              <c:numCache>
                <c:formatCode>0.0</c:formatCode>
                <c:ptCount val="16"/>
                <c:pt idx="0">
                  <c:v>1166.5047500000001</c:v>
                </c:pt>
                <c:pt idx="1">
                  <c:v>1166.5047500000001</c:v>
                </c:pt>
                <c:pt idx="2">
                  <c:v>1166.5047500000001</c:v>
                </c:pt>
                <c:pt idx="3">
                  <c:v>1089.18975</c:v>
                </c:pt>
                <c:pt idx="4">
                  <c:v>3551.0397499999999</c:v>
                </c:pt>
                <c:pt idx="5">
                  <c:v>4959.1462500000007</c:v>
                </c:pt>
                <c:pt idx="6">
                  <c:v>4959.1462500000007</c:v>
                </c:pt>
                <c:pt idx="7">
                  <c:v>6016.6462500000007</c:v>
                </c:pt>
                <c:pt idx="8">
                  <c:v>6879.5499999999993</c:v>
                </c:pt>
                <c:pt idx="9">
                  <c:v>6870.55</c:v>
                </c:pt>
                <c:pt idx="10">
                  <c:v>6870.55</c:v>
                </c:pt>
                <c:pt idx="11">
                  <c:v>8101.55</c:v>
                </c:pt>
                <c:pt idx="12">
                  <c:v>7935.55</c:v>
                </c:pt>
                <c:pt idx="13">
                  <c:v>7936.55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76160"/>
        <c:axId val="121670272"/>
      </c:scatterChart>
      <c:valAx>
        <c:axId val="121666560"/>
        <c:scaling>
          <c:orientation val="minMax"/>
          <c:max val="15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1668736"/>
        <c:crosses val="autoZero"/>
        <c:crossBetween val="midCat"/>
        <c:majorUnit val="1"/>
      </c:valAx>
      <c:valAx>
        <c:axId val="121668736"/>
        <c:scaling>
          <c:logBase val="2"/>
          <c:orientation val="minMax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1666560"/>
        <c:crosses val="autoZero"/>
        <c:crossBetween val="midCat"/>
      </c:valAx>
      <c:valAx>
        <c:axId val="12167027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1676160"/>
        <c:crosses val="max"/>
        <c:crossBetween val="midCat"/>
      </c:valAx>
      <c:valAx>
        <c:axId val="1216761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1670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8051031292321322E-2"/>
          <c:y val="0.87928034802492827"/>
          <c:w val="0.73999367213290912"/>
          <c:h val="0.120719651975071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0.01919</cdr:x>
      <cdr:y>0.02572</cdr:y>
    </cdr:from>
    <cdr:to>
      <cdr:x>0.10186</cdr:x>
      <cdr:y>0.06608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858" y="144016"/>
          <a:ext cx="714560" cy="22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 smtClean="0">
              <a:latin typeface="Arial Rounded MT Bold" panose="020F0704030504030204" pitchFamily="34" charset="0"/>
            </a:rPr>
            <a:t>COST </a:t>
          </a:r>
          <a:endParaRPr lang="en-GB" sz="12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0.30456</cdr:x>
      <cdr:y>0.08205</cdr:y>
    </cdr:from>
    <cdr:to>
      <cdr:x>0.30936</cdr:x>
      <cdr:y>0.84218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2632468" y="459500"/>
          <a:ext cx="41489" cy="42566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0.86885</cdr:x>
      <cdr:y>0.77821</cdr:y>
    </cdr:from>
    <cdr:to>
      <cdr:x>0.97715</cdr:x>
      <cdr:y>0.83282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7509955" y="4104456"/>
          <a:ext cx="936093" cy="28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Time (years)</a:t>
          </a:r>
        </a:p>
      </cdr:txBody>
    </cdr:sp>
  </cdr:relSizeAnchor>
  <cdr:relSizeAnchor xmlns:cdr="http://schemas.openxmlformats.org/drawingml/2006/chartDrawing">
    <cdr:from>
      <cdr:x>0.63342</cdr:x>
      <cdr:y>0.09491</cdr:y>
    </cdr:from>
    <cdr:to>
      <cdr:x>0.63779</cdr:x>
      <cdr:y>0.84803</cdr:y>
    </cdr:to>
    <cdr:cxnSp macro="">
      <cdr:nvCxnSpPr>
        <cdr:cNvPr id="11" name="Straight Connector 4"/>
        <cdr:cNvCxnSpPr/>
      </cdr:nvCxnSpPr>
      <cdr:spPr>
        <a:xfrm xmlns:a="http://schemas.openxmlformats.org/drawingml/2006/main" flipH="1">
          <a:off x="5474977" y="531508"/>
          <a:ext cx="37811" cy="42173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0.25479</cdr:x>
      <cdr:y>0.09865</cdr:y>
    </cdr:from>
    <cdr:to>
      <cdr:x>0.25479</cdr:x>
      <cdr:y>0.89941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2232249" y="470176"/>
          <a:ext cx="0" cy="38164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0.86424</cdr:x>
      <cdr:y>0.82685</cdr:y>
    </cdr:from>
    <cdr:to>
      <cdr:x>0.94691</cdr:x>
      <cdr:y>0.88166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7571760" y="3940787"/>
          <a:ext cx="724283" cy="261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 Rounded MT Bold" panose="020F0704030504030204" pitchFamily="34" charset="0"/>
            </a:rPr>
            <a:t>Time (years)</a:t>
          </a:r>
        </a:p>
      </cdr:txBody>
    </cdr:sp>
  </cdr:relSizeAnchor>
  <cdr:relSizeAnchor xmlns:cdr="http://schemas.openxmlformats.org/drawingml/2006/chartDrawing">
    <cdr:from>
      <cdr:x>0.5</cdr:x>
      <cdr:y>0.09058</cdr:y>
    </cdr:from>
    <cdr:to>
      <cdr:x>0.50212</cdr:x>
      <cdr:y>0.88991</cdr:y>
    </cdr:to>
    <cdr:cxnSp macro="">
      <cdr:nvCxnSpPr>
        <cdr:cNvPr id="11" name="Straight Connector 4"/>
        <cdr:cNvCxnSpPr/>
      </cdr:nvCxnSpPr>
      <cdr:spPr>
        <a:xfrm xmlns:a="http://schemas.openxmlformats.org/drawingml/2006/main">
          <a:off x="4380577" y="453046"/>
          <a:ext cx="18593" cy="39979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0.86555</cdr:x>
      <cdr:y>0.94451</cdr:y>
    </cdr:from>
    <cdr:to>
      <cdr:x>0.94822</cdr:x>
      <cdr:y>0.9907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16824" y="4902209"/>
          <a:ext cx="708395" cy="23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dirty="0"/>
            <a:t>Time (years)</a:t>
          </a:r>
        </a:p>
      </cdr:txBody>
    </cdr: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0.5056</cdr:x>
      <cdr:y>0.09821</cdr:y>
    </cdr:from>
    <cdr:to>
      <cdr:x>0.50807</cdr:x>
      <cdr:y>0.88224</cdr:y>
    </cdr:to>
    <cdr:cxnSp macro="">
      <cdr:nvCxnSpPr>
        <cdr:cNvPr id="11" name="Straight Connector 4"/>
        <cdr:cNvCxnSpPr/>
      </cdr:nvCxnSpPr>
      <cdr:spPr>
        <a:xfrm xmlns:a="http://schemas.openxmlformats.org/drawingml/2006/main" flipH="1">
          <a:off x="4332463" y="509721"/>
          <a:ext cx="21124" cy="40693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0.2437</cdr:x>
      <cdr:y>0.09821</cdr:y>
    </cdr:from>
    <cdr:to>
      <cdr:x>0.25096</cdr:x>
      <cdr:y>0.86992</cdr:y>
    </cdr:to>
    <cdr:cxnSp macro="">
      <cdr:nvCxnSpPr>
        <cdr:cNvPr id="12" name="Straight Connector 7"/>
        <cdr:cNvCxnSpPr/>
      </cdr:nvCxnSpPr>
      <cdr:spPr>
        <a:xfrm xmlns:a="http://schemas.openxmlformats.org/drawingml/2006/main" flipH="1">
          <a:off x="2088232" y="509721"/>
          <a:ext cx="62210" cy="40053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0.21008</cdr:x>
      <cdr:y>0.07046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0" y="0"/>
          <a:ext cx="1800200" cy="365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/>
            <a:t>Budget/Cost Forecast</a:t>
          </a:r>
          <a:r>
            <a:rPr lang="en-GB" sz="1800" b="1" baseline="0" dirty="0" smtClean="0"/>
            <a:t> </a:t>
          </a:r>
          <a:endParaRPr lang="en-GB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0.00836</cdr:x>
      <cdr:y>0.03356</cdr:y>
    </cdr:from>
    <cdr:to>
      <cdr:x>0.09103</cdr:x>
      <cdr:y>0.09109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30" y="177800"/>
          <a:ext cx="85446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i="0"/>
            <a:t>Project Participants</a:t>
          </a:r>
        </a:p>
      </cdr:txBody>
    </cdr:sp>
  </cdr:relSizeAnchor>
  <cdr:relSizeAnchor xmlns:cdr="http://schemas.openxmlformats.org/drawingml/2006/chartDrawing">
    <cdr:from>
      <cdr:x>0.22723</cdr:x>
      <cdr:y>0.12573</cdr:y>
    </cdr:from>
    <cdr:to>
      <cdr:x>0.23348</cdr:x>
      <cdr:y>0.78441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1947113" y="739278"/>
          <a:ext cx="53556" cy="38728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0.85273</cdr:x>
      <cdr:y>0.87377</cdr:y>
    </cdr:from>
    <cdr:to>
      <cdr:x>0.9354</cdr:x>
      <cdr:y>0.91413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8836963" y="5060201"/>
          <a:ext cx="856726" cy="23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/>
            <a:t>Time (years)</a:t>
          </a:r>
        </a:p>
      </cdr:txBody>
    </cdr:sp>
  </cdr:relSizeAnchor>
  <cdr:relSizeAnchor xmlns:cdr="http://schemas.openxmlformats.org/drawingml/2006/chartDrawing">
    <cdr:from>
      <cdr:x>0.47093</cdr:x>
      <cdr:y>0.12573</cdr:y>
    </cdr:from>
    <cdr:to>
      <cdr:x>0.47425</cdr:x>
      <cdr:y>0.78058</cdr:y>
    </cdr:to>
    <cdr:cxnSp macro="">
      <cdr:nvCxnSpPr>
        <cdr:cNvPr id="11" name="Straight Connector 4"/>
        <cdr:cNvCxnSpPr/>
      </cdr:nvCxnSpPr>
      <cdr:spPr>
        <a:xfrm xmlns:a="http://schemas.openxmlformats.org/drawingml/2006/main" flipH="1">
          <a:off x="4035345" y="739278"/>
          <a:ext cx="28449" cy="38503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</cdr:x>
      <cdr:y>0.04794</cdr:y>
    </cdr:from>
    <cdr:to>
      <cdr:x>0.96367</cdr:x>
      <cdr:y>0.10548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105900" y="254000"/>
          <a:ext cx="85446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i="0"/>
            <a:t>Budget/Cost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0.00836</cdr:x>
      <cdr:y>0.03356</cdr:y>
    </cdr:from>
    <cdr:to>
      <cdr:x>0.09103</cdr:x>
      <cdr:y>0.09109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30" y="177800"/>
          <a:ext cx="85446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i="0" dirty="0"/>
            <a:t>Megaproject</a:t>
          </a:r>
          <a:r>
            <a:rPr lang="en-GB" sz="1400" b="1" i="0" baseline="0" dirty="0"/>
            <a:t> </a:t>
          </a:r>
          <a:r>
            <a:rPr lang="en-GB" sz="1400" b="1" i="0" baseline="0" dirty="0" smtClean="0"/>
            <a:t>Participants </a:t>
          </a:r>
          <a:r>
            <a:rPr lang="en-GB" sz="1400" b="1" i="0" baseline="0" dirty="0"/>
            <a:t>(#)</a:t>
          </a:r>
          <a:endParaRPr lang="en-GB" sz="1400" b="1" i="0" dirty="0"/>
        </a:p>
      </cdr:txBody>
    </cdr:sp>
  </cdr:relSizeAnchor>
  <cdr:relSizeAnchor xmlns:cdr="http://schemas.openxmlformats.org/drawingml/2006/chartDrawing">
    <cdr:from>
      <cdr:x>0.22722</cdr:x>
      <cdr:y>0.12311</cdr:y>
    </cdr:from>
    <cdr:to>
      <cdr:x>0.22722</cdr:x>
      <cdr:y>0.8899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1980565" y="687432"/>
          <a:ext cx="1" cy="428177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0.85956</cdr:x>
      <cdr:y>0.92712</cdr:y>
    </cdr:from>
    <cdr:to>
      <cdr:x>0.94223</cdr:x>
      <cdr:y>1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7492216" y="5177015"/>
          <a:ext cx="720581" cy="406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/>
            <a:t>Time (years)</a:t>
          </a:r>
        </a:p>
      </cdr:txBody>
    </cdr:sp>
  </cdr:relSizeAnchor>
  <cdr:relSizeAnchor xmlns:cdr="http://schemas.openxmlformats.org/drawingml/2006/chartDrawing">
    <cdr:from>
      <cdr:x>0.82587</cdr:x>
      <cdr:y>0.04794</cdr:y>
    </cdr:from>
    <cdr:to>
      <cdr:x>0.96367</cdr:x>
      <cdr:y>0.10595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196071" y="213291"/>
          <a:ext cx="1033813" cy="258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i="0" dirty="0"/>
            <a:t>Budget/Cost</a:t>
          </a:r>
        </a:p>
      </cdr:txBody>
    </cdr:sp>
  </cdr:relSizeAnchor>
  <cdr:relSizeAnchor xmlns:cdr="http://schemas.openxmlformats.org/drawingml/2006/chartDrawing">
    <cdr:from>
      <cdr:x>0.47954</cdr:x>
      <cdr:y>0.12311</cdr:y>
    </cdr:from>
    <cdr:to>
      <cdr:x>0.47954</cdr:x>
      <cdr:y>0.8899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4179848" y="687432"/>
          <a:ext cx="1" cy="428177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0.4998</cdr:x>
      <cdr:y>0.55368</cdr:y>
    </cdr:from>
    <cdr:to>
      <cdr:x>0.6376</cdr:x>
      <cdr:y>0.61169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356436" y="3091751"/>
          <a:ext cx="1201113" cy="32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i="0" dirty="0" smtClean="0"/>
            <a:t>Market!</a:t>
          </a:r>
          <a:endParaRPr lang="en-GB" sz="1400" b="1" i="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0.00421</cdr:x>
      <cdr:y>0.00896</cdr:y>
    </cdr:from>
    <cdr:to>
      <cdr:x>0.07012</cdr:x>
      <cdr:y>0.06275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79478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i="0"/>
            <a:t>Cost</a:t>
          </a:r>
          <a:r>
            <a:rPr lang="en-GB" sz="2000" b="1" i="0" baseline="0"/>
            <a:t> of Claim (#)</a:t>
          </a:r>
          <a:endParaRPr lang="en-GB" sz="2000" b="1" i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0.09132</cdr:x>
      <cdr:y>0.87482</cdr:y>
    </cdr:from>
    <cdr:to>
      <cdr:x>0.20316</cdr:x>
      <cdr:y>0.93379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62000" y="3949700"/>
          <a:ext cx="933127" cy="26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Ideation</a:t>
          </a:r>
        </a:p>
      </cdr:txBody>
    </cdr:sp>
  </cdr:relSizeAnchor>
  <cdr:relSizeAnchor xmlns:cdr="http://schemas.openxmlformats.org/drawingml/2006/chartDrawing">
    <cdr:from>
      <cdr:x>0.40422</cdr:x>
      <cdr:y>0.09634</cdr:y>
    </cdr:from>
    <cdr:to>
      <cdr:x>0.40528</cdr:x>
      <cdr:y>0.83571</cdr:y>
    </cdr:to>
    <cdr:cxnSp macro="">
      <cdr:nvCxnSpPr>
        <cdr:cNvPr id="11" name="Straight Connector 1"/>
        <cdr:cNvCxnSpPr/>
      </cdr:nvCxnSpPr>
      <cdr:spPr>
        <a:xfrm xmlns:a="http://schemas.openxmlformats.org/drawingml/2006/main" flipH="1">
          <a:off x="3375040" y="434975"/>
          <a:ext cx="8841" cy="33381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0.25495</cdr:x>
      <cdr:y>0.87342</cdr:y>
    </cdr:from>
    <cdr:to>
      <cdr:x>0.36678</cdr:x>
      <cdr:y>0.93238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128068" y="3943362"/>
          <a:ext cx="933453" cy="266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Planning </a:t>
          </a:r>
        </a:p>
      </cdr:txBody>
    </cdr:sp>
  </cdr:relSizeAnchor>
  <cdr:relSizeAnchor xmlns:cdr="http://schemas.openxmlformats.org/drawingml/2006/chartDrawing">
    <cdr:from>
      <cdr:x>0.60349</cdr:x>
      <cdr:y>0.88045</cdr:y>
    </cdr:from>
    <cdr:to>
      <cdr:x>0.76299</cdr:x>
      <cdr:y>0.931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037415" y="3975099"/>
          <a:ext cx="1331358" cy="22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Project Delivery</a:t>
          </a:r>
        </a:p>
      </cdr:txBody>
    </cdr:sp>
  </cdr:relSizeAnchor>
  <cdr:relSizeAnchor xmlns:cdr="http://schemas.openxmlformats.org/drawingml/2006/chartDrawing">
    <cdr:from>
      <cdr:x>0.00609</cdr:x>
      <cdr:y>0.01828</cdr:y>
    </cdr:from>
    <cdr:to>
      <cdr:x>0.17878</cdr:x>
      <cdr:y>0.07525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0800" y="82550"/>
          <a:ext cx="1441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Project Participants</a:t>
          </a:r>
        </a:p>
      </cdr:txBody>
    </cdr:sp>
  </cdr:relSizeAnchor>
  <cdr:relSizeAnchor xmlns:cdr="http://schemas.openxmlformats.org/drawingml/2006/chartDrawing">
    <cdr:from>
      <cdr:x>0.23317</cdr:x>
      <cdr:y>0.09564</cdr:y>
    </cdr:from>
    <cdr:to>
      <cdr:x>0.23422</cdr:x>
      <cdr:y>0.83501</cdr:y>
    </cdr:to>
    <cdr:cxnSp macro="">
      <cdr:nvCxnSpPr>
        <cdr:cNvPr id="20" name="Straight Connector 19"/>
        <cdr:cNvCxnSpPr/>
      </cdr:nvCxnSpPr>
      <cdr:spPr>
        <a:xfrm xmlns:a="http://schemas.openxmlformats.org/drawingml/2006/main" flipH="1">
          <a:off x="1946802" y="431800"/>
          <a:ext cx="8841" cy="33381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0.81095</cdr:x>
      <cdr:y>0.00985</cdr:y>
    </cdr:from>
    <cdr:to>
      <cdr:x>1</cdr:x>
      <cdr:y>0.07481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769099" y="44450"/>
          <a:ext cx="1577975" cy="293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Budget</a:t>
          </a:r>
          <a:r>
            <a:rPr lang="en-GB" sz="1200" b="1" baseline="0"/>
            <a:t>/Cost Forecast</a:t>
          </a:r>
          <a:endParaRPr lang="en-GB" sz="1200" b="1"/>
        </a:p>
      </cdr:txBody>
    </cdr:sp>
  </cdr:relSizeAnchor>
  <cdr:relSizeAnchor xmlns:cdr="http://schemas.openxmlformats.org/drawingml/2006/chartDrawing">
    <cdr:from>
      <cdr:x>0.06172</cdr:x>
      <cdr:y>0.83245</cdr:y>
    </cdr:from>
    <cdr:to>
      <cdr:x>0.11307</cdr:x>
      <cdr:y>0.83245</cdr:y>
    </cdr:to>
    <cdr:cxnSp macro="">
      <cdr:nvCxnSpPr>
        <cdr:cNvPr id="22" name="Straight Connector 21"/>
        <cdr:cNvCxnSpPr/>
      </cdr:nvCxnSpPr>
      <cdr:spPr>
        <a:xfrm xmlns:a="http://schemas.openxmlformats.org/drawingml/2006/main" flipH="1">
          <a:off x="515294" y="3758405"/>
          <a:ext cx="42874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0.23373</cdr:x>
      <cdr:y>0.0647</cdr:y>
    </cdr:from>
    <cdr:to>
      <cdr:x>0.23513</cdr:x>
      <cdr:y>0.76741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1952625" y="292111"/>
          <a:ext cx="11664" cy="31726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0.40618</cdr:x>
      <cdr:y>0.06118</cdr:y>
    </cdr:from>
    <cdr:to>
      <cdr:x>0.40987</cdr:x>
      <cdr:y>0.76741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3393282" y="276225"/>
          <a:ext cx="30839" cy="31884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0.09417</cdr:x>
      <cdr:y>0.82208</cdr:y>
    </cdr:from>
    <cdr:to>
      <cdr:x>0.20601</cdr:x>
      <cdr:y>0.88105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6719" y="3711555"/>
          <a:ext cx="934336" cy="266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Ideation</a:t>
          </a:r>
        </a:p>
      </cdr:txBody>
    </cdr:sp>
  </cdr:relSizeAnchor>
  <cdr:relSizeAnchor xmlns:cdr="http://schemas.openxmlformats.org/drawingml/2006/chartDrawing">
    <cdr:from>
      <cdr:x>0.27291</cdr:x>
      <cdr:y>0.8249</cdr:y>
    </cdr:from>
    <cdr:to>
      <cdr:x>0.38474</cdr:x>
      <cdr:y>0.88386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79925" y="3724287"/>
          <a:ext cx="934252" cy="266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Planning</a:t>
          </a:r>
        </a:p>
      </cdr:txBody>
    </cdr:sp>
  </cdr:relSizeAnchor>
  <cdr:relSizeAnchor xmlns:cdr="http://schemas.openxmlformats.org/drawingml/2006/chartDrawing">
    <cdr:from>
      <cdr:x>0.59122</cdr:x>
      <cdr:y>0.82507</cdr:y>
    </cdr:from>
    <cdr:to>
      <cdr:x>0.75072</cdr:x>
      <cdr:y>0.87562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939153" y="3725068"/>
          <a:ext cx="1332498" cy="22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Delivery</a:t>
          </a:r>
        </a:p>
      </cdr:txBody>
    </cdr:sp>
  </cdr:relSizeAnchor>
  <cdr:relSizeAnchor xmlns:cdr="http://schemas.openxmlformats.org/drawingml/2006/chartDrawing">
    <cdr:from>
      <cdr:x>0.23567</cdr:x>
      <cdr:y>0.6693</cdr:y>
    </cdr:from>
    <cdr:to>
      <cdr:x>0.29146</cdr:x>
      <cdr:y>0.70517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1968869" y="3021806"/>
          <a:ext cx="466062" cy="161925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0.06404</cdr:x>
      <cdr:y>0.7711</cdr:y>
    </cdr:from>
    <cdr:to>
      <cdr:x>0.11528</cdr:x>
      <cdr:y>0.7711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535036" y="3481388"/>
          <a:ext cx="42801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0.00607</cdr:x>
      <cdr:y>0</cdr:y>
    </cdr:from>
    <cdr:to>
      <cdr:x>0.17837</cdr:x>
      <cdr:y>0.05696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0800" y="0"/>
          <a:ext cx="1441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Project Participants</a:t>
          </a:r>
        </a:p>
      </cdr:txBody>
    </cdr:sp>
  </cdr:relSizeAnchor>
  <cdr:relSizeAnchor xmlns:cdr="http://schemas.openxmlformats.org/drawingml/2006/chartDrawing">
    <cdr:from>
      <cdr:x>0.81139</cdr:x>
      <cdr:y>0.00281</cdr:y>
    </cdr:from>
    <cdr:to>
      <cdr:x>1</cdr:x>
      <cdr:y>0.06778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788150" y="12700"/>
          <a:ext cx="1577975" cy="293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/>
            <a:t>Budget</a:t>
          </a:r>
          <a:r>
            <a:rPr lang="en-GB" sz="1200" b="1" baseline="0" dirty="0"/>
            <a:t>/Cost Forecast</a:t>
          </a:r>
          <a:endParaRPr lang="en-GB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2339-A85F-4EA0-BC34-470B9CA9229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7696-6126-4376-A6CF-A60A448F2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0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2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9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65CA-1D83-40E7-9BB8-98F6579AA07B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1" y="620688"/>
            <a:ext cx="9110092" cy="2160240"/>
          </a:xfrm>
        </p:spPr>
        <p:txBody>
          <a:bodyPr>
            <a:normAutofit/>
          </a:bodyPr>
          <a:lstStyle/>
          <a:p>
            <a:r>
              <a:rPr lang="en-GB" b="1" dirty="0" smtClean="0"/>
              <a:t>Strategic Capabilities for Megaproject Architects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392560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000CC"/>
                </a:solidFill>
              </a:rPr>
              <a:t>Nuno</a:t>
            </a:r>
            <a:r>
              <a:rPr lang="en-GB" sz="2800" dirty="0" smtClean="0">
                <a:solidFill>
                  <a:srgbClr val="0000CC"/>
                </a:solidFill>
              </a:rPr>
              <a:t> Gil</a:t>
            </a:r>
          </a:p>
          <a:p>
            <a:r>
              <a:rPr lang="en-GB" sz="2800" dirty="0" smtClean="0">
                <a:solidFill>
                  <a:srgbClr val="0000CC"/>
                </a:solidFill>
              </a:rPr>
              <a:t>Professor of New Infrastructure Development</a:t>
            </a:r>
          </a:p>
          <a:p>
            <a:r>
              <a:rPr lang="en-GB" sz="2400" dirty="0" smtClean="0">
                <a:solidFill>
                  <a:srgbClr val="0000CC"/>
                </a:solidFill>
              </a:rPr>
              <a:t>Centre for Infrastructure Development, Manchester Business School</a:t>
            </a:r>
          </a:p>
          <a:p>
            <a:endParaRPr lang="en-GB" sz="2400" dirty="0" smtClean="0">
              <a:solidFill>
                <a:srgbClr val="0000CC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International Conference on Infrastructure Development and Investment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16-18 September, Livingstone, Zambia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7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5939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consensus is hard work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785" y="1124744"/>
            <a:ext cx="9029215" cy="5140423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00" y="1196752"/>
            <a:ext cx="9104312" cy="5140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/>
          </a:p>
          <a:p>
            <a:pPr algn="l"/>
            <a:r>
              <a:rPr lang="en-GB" sz="2800" dirty="0"/>
              <a:t>P</a:t>
            </a:r>
            <a:r>
              <a:rPr lang="en-GB" sz="2800" dirty="0" smtClean="0"/>
              <a:t>roblem-solving  oscillates between lower-level working groups (technocrats) and </a:t>
            </a:r>
            <a:r>
              <a:rPr lang="en-GB" sz="2800" dirty="0" smtClean="0"/>
              <a:t>high-stakes </a:t>
            </a:r>
            <a:r>
              <a:rPr lang="en-GB" sz="2800" dirty="0" smtClean="0"/>
              <a:t>group (political)</a:t>
            </a:r>
            <a:endParaRPr lang="en-GB" sz="2800" dirty="0" smtClean="0"/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Parties use downstream suppliers </a:t>
            </a:r>
            <a:r>
              <a:rPr lang="en-GB" sz="2800" dirty="0" smtClean="0"/>
              <a:t>to </a:t>
            </a:r>
            <a:r>
              <a:rPr lang="en-GB" sz="2800" dirty="0" smtClean="0"/>
              <a:t>win the argument </a:t>
            </a:r>
            <a:endParaRPr lang="en-GB" sz="2800" dirty="0" smtClean="0"/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6" y="4365104"/>
            <a:ext cx="8829500" cy="18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6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 Performance 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818771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79911" y="583842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838425"/>
            <a:ext cx="30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Delivery</a:t>
            </a:r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09177"/>
              </p:ext>
            </p:extLst>
          </p:nvPr>
        </p:nvGraphicFramePr>
        <p:xfrm>
          <a:off x="283348" y="953276"/>
          <a:ext cx="8643518" cy="559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48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 Performance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075" y="5945362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94536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933855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90630"/>
              </p:ext>
            </p:extLst>
          </p:nvPr>
        </p:nvGraphicFramePr>
        <p:xfrm>
          <a:off x="224530" y="1066894"/>
          <a:ext cx="8761153" cy="50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43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it is the same project !?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7687"/>
              </p:ext>
            </p:extLst>
          </p:nvPr>
        </p:nvGraphicFramePr>
        <p:xfrm>
          <a:off x="251520" y="903055"/>
          <a:ext cx="8568952" cy="519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075" y="5945362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94536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933855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86026" y="2642777"/>
            <a:ext cx="23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P50 Final Cost forecast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00192" y="2640427"/>
            <a:ext cx="296416" cy="1812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3780" y="1441728"/>
            <a:ext cx="21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Current prices @P50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3618" y="1439321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Final prices @ P95</a:t>
            </a:r>
            <a:endParaRPr lang="en-GB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95736" y="1876489"/>
            <a:ext cx="1433195" cy="171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23618" y="1819942"/>
            <a:ext cx="100842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0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88640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takeholder arrival and cost escalation are strongly correlated!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76738"/>
              </p:ext>
            </p:extLst>
          </p:nvPr>
        </p:nvGraphicFramePr>
        <p:xfrm>
          <a:off x="267680" y="871822"/>
          <a:ext cx="8568952" cy="567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117012" y="5760696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3275856" y="576069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6078105" y="5749189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6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72159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1562" y="188640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arrival and cost stability are strongly correlated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Char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951385"/>
              </p:ext>
            </p:extLst>
          </p:nvPr>
        </p:nvGraphicFramePr>
        <p:xfrm>
          <a:off x="33107" y="719212"/>
          <a:ext cx="8716351" cy="558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123075" y="6207826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131840" y="620282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6084168" y="6285633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701073" y="234888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 rot="18772301">
            <a:off x="4137054" y="3377673"/>
            <a:ext cx="936104" cy="21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0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237" y="332656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fter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award? High work coordination costs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21714"/>
              </p:ext>
            </p:extLst>
          </p:nvPr>
        </p:nvGraphicFramePr>
        <p:xfrm>
          <a:off x="33107" y="1052736"/>
          <a:ext cx="893138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itle 1"/>
          <p:cNvSpPr txBox="1">
            <a:spLocks/>
          </p:cNvSpPr>
          <p:nvPr/>
        </p:nvSpPr>
        <p:spPr>
          <a:xfrm>
            <a:off x="16474" y="5877272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3-year, £300m sub-project, 1,000 claims (~one claim/day)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games…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605107" y="1412776"/>
            <a:ext cx="32682" cy="39142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>
          <a:xfrm rot="10800000">
            <a:off x="3760068" y="4962723"/>
            <a:ext cx="792088" cy="30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65260"/>
              </p:ext>
            </p:extLst>
          </p:nvPr>
        </p:nvGraphicFramePr>
        <p:xfrm>
          <a:off x="231676" y="76470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760067" y="2276872"/>
            <a:ext cx="4412333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97266" y="1412776"/>
            <a:ext cx="3744415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4605107" y="1412776"/>
            <a:ext cx="0" cy="42484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27860" y="1412776"/>
            <a:ext cx="32207" cy="424847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9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9688" y="0"/>
            <a:ext cx="9216795" cy="76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is real 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loses public 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legitimacy</a:t>
            </a:r>
            <a:endParaRPr lang="en-GB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3733293" y="4797152"/>
            <a:ext cx="792088" cy="30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63562"/>
              </p:ext>
            </p:extLst>
          </p:nvPr>
        </p:nvGraphicFramePr>
        <p:xfrm>
          <a:off x="179512" y="922997"/>
          <a:ext cx="8569597" cy="545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4576580" y="1268760"/>
            <a:ext cx="9158" cy="38306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6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3965" y="0"/>
            <a:ext cx="9143999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Economies: My sample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67063" y="2973193"/>
            <a:ext cx="4469567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1800" b="1" dirty="0" smtClean="0"/>
              <a:t>Uganda: Kampala City Authority; </a:t>
            </a:r>
          </a:p>
          <a:p>
            <a:pPr marL="174625" algn="l">
              <a:tabLst>
                <a:tab pos="174625" algn="l"/>
              </a:tabLst>
            </a:pPr>
            <a:r>
              <a:rPr lang="en-GB" sz="1800" b="1" dirty="0" smtClean="0"/>
              <a:t>UNRA</a:t>
            </a:r>
            <a:endParaRPr lang="en-GB" sz="1800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9081"/>
            <a:ext cx="287449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-517469" y="3630208"/>
            <a:ext cx="5055503" cy="29667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05" y="2848558"/>
            <a:ext cx="3134755" cy="659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2000" b="1" dirty="0" smtClean="0"/>
              <a:t>Nigeria:  Lagos (</a:t>
            </a:r>
            <a:r>
              <a:rPr lang="en-GB" sz="2000" b="1" dirty="0" err="1" smtClean="0"/>
              <a:t>Lamata</a:t>
            </a:r>
            <a:r>
              <a:rPr lang="en-GB" sz="2000" b="1" dirty="0" smtClean="0"/>
              <a:t>)</a:t>
            </a:r>
            <a:endParaRPr lang="en-GB" sz="2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50987" y="771041"/>
            <a:ext cx="5328592" cy="49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2000" b="1" dirty="0" smtClean="0"/>
              <a:t>India : Dedicated Freight Corridor </a:t>
            </a:r>
            <a:endParaRPr lang="en-GB" sz="2000" b="1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982459" y="1140445"/>
            <a:ext cx="2836788" cy="34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3" y="1268760"/>
            <a:ext cx="911009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 smtClean="0"/>
              <a:t>- </a:t>
            </a:r>
            <a:r>
              <a:rPr lang="en-GB" sz="3200" dirty="0" smtClean="0"/>
              <a:t>What is a megaproject?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 </a:t>
            </a:r>
            <a:r>
              <a:rPr lang="en-GB" sz="3200" dirty="0" smtClean="0"/>
              <a:t>Who are the megaproject ‘architects’?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 The issue of megaproject performance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 Developing economies: What Changes?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-  Strategic </a:t>
            </a:r>
            <a:r>
              <a:rPr lang="en-GB" sz="3200" dirty="0"/>
              <a:t>capabilities for megaproject architects</a:t>
            </a:r>
            <a:endParaRPr lang="en-GB" sz="32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844" y="281179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6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3965" y="260648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67930" y="3404727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Massive infrastructure gap =&gt; less ambiguity in business case 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But fragile institutions  =&gt; hard to acquire critical resources:  finance, land, political consent 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Cash strapped governments=&gt; Megaproject architect per force includes multilateral agencies/development partner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Broken social contracts =&gt; Lack of trust in buyer-supplier relationship (flexible contracts ruled out) and in the budget holder (high risk provisions ruled out)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" y="212597"/>
            <a:ext cx="9143999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Megaprojects in Developing Economies: What Changes?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9688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forms of getting to the end goal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2685" y="3284984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>
              <a:solidFill>
                <a:srgbClr val="FF0000"/>
              </a:solidFill>
            </a:endParaRP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Work with multilateral agencies, e.g., World bank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           </a:t>
            </a:r>
            <a:r>
              <a:rPr lang="en-GB" sz="2800" i="1" dirty="0" smtClean="0"/>
              <a:t>Kampala </a:t>
            </a:r>
            <a:r>
              <a:rPr lang="en-GB" sz="2800" i="1" dirty="0"/>
              <a:t>Capital City </a:t>
            </a:r>
            <a:r>
              <a:rPr lang="en-GB" sz="2800" i="1" dirty="0" smtClean="0"/>
              <a:t>Authority</a:t>
            </a:r>
          </a:p>
          <a:p>
            <a:pPr marL="1074738" algn="l">
              <a:tabLst>
                <a:tab pos="1074738" algn="l"/>
              </a:tabLst>
            </a:pPr>
            <a:r>
              <a:rPr lang="en-GB" sz="2800" i="1" dirty="0" smtClean="0"/>
              <a:t>LAMATA in Lagos  </a:t>
            </a:r>
          </a:p>
          <a:p>
            <a:pPr marL="1074738" algn="l">
              <a:tabLst>
                <a:tab pos="1074738" algn="l"/>
              </a:tabLst>
            </a:pPr>
            <a:r>
              <a:rPr lang="en-GB" sz="2800" i="1" dirty="0" smtClean="0"/>
              <a:t>India DFC Western corridor</a:t>
            </a:r>
            <a:endParaRPr lang="en-GB" sz="2800" i="1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Work with development agencies, </a:t>
            </a:r>
            <a:r>
              <a:rPr lang="en-GB" sz="2800" dirty="0" err="1" smtClean="0"/>
              <a:t>eg</a:t>
            </a:r>
            <a:r>
              <a:rPr lang="en-GB" sz="2800" dirty="0" smtClean="0"/>
              <a:t>. China, Japan</a:t>
            </a:r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              </a:t>
            </a:r>
          </a:p>
          <a:p>
            <a:pPr marL="174625" algn="l">
              <a:tabLst>
                <a:tab pos="17462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         </a:t>
            </a:r>
            <a:r>
              <a:rPr lang="en-GB" sz="2800" i="1" dirty="0" smtClean="0"/>
              <a:t>UNRA Kampala-Entebbe Expressway (China)</a:t>
            </a:r>
          </a:p>
          <a:p>
            <a:pPr marL="1074738" algn="l">
              <a:tabLst>
                <a:tab pos="1074738" algn="l"/>
              </a:tabLst>
            </a:pPr>
            <a:r>
              <a:rPr lang="en-GB" sz="2800" i="1" dirty="0" smtClean="0"/>
              <a:t>  India DFC Eastern corridor (JICA)</a:t>
            </a:r>
            <a:endParaRPr lang="en-GB" sz="2800" i="1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4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2077" y="40466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forms have advantages and disadvantages 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9688" y="3429000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>
              <a:solidFill>
                <a:srgbClr val="FF0000"/>
              </a:solidFill>
            </a:endParaRP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Multilateral agencies: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invest  substantially in capability development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rigorous monitoring of project progress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no strings attached in regards to contractor involvement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but…slow processes to negotiate finance 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Development partners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Negotiating finance can be faster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Attractive loans because of moratorium periods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But </a:t>
            </a:r>
            <a:r>
              <a:rPr lang="en-GB" sz="2800" dirty="0"/>
              <a:t>m</a:t>
            </a:r>
            <a:r>
              <a:rPr lang="en-GB" sz="2800" dirty="0" smtClean="0"/>
              <a:t>ost loans are tied….fewer opportunities for capability development, limited market competition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2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3965" y="260648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forms of organizing work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445" y="3068960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>
              <a:solidFill>
                <a:srgbClr val="FF0000"/>
              </a:solidFill>
            </a:endParaRP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 Work with established organizations &amp; turn them around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             UNRA: Uganda National Roads Authority</a:t>
            </a:r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             KCCA: Kampala Capital City Authority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449263" indent="-274638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Create a new  organization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262063" algn="l">
              <a:tabLst>
                <a:tab pos="174625" algn="l"/>
              </a:tabLst>
            </a:pPr>
            <a:r>
              <a:rPr lang="en-GB" sz="2800" dirty="0" smtClean="0"/>
              <a:t>LAMATA: autonomous public agency to modernize Lagos (Nigeria) transport infrastructure</a:t>
            </a:r>
          </a:p>
          <a:p>
            <a:pPr marL="1262063" algn="l">
              <a:tabLst>
                <a:tab pos="174625" algn="l"/>
              </a:tabLst>
            </a:pPr>
            <a:r>
              <a:rPr lang="en-GB" sz="2800" dirty="0" smtClean="0"/>
              <a:t>DFCCIL: autonomous public agency created to develop India’s dedicated freight corridor</a:t>
            </a:r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7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2077" y="40466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new agency is tempting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844" y="3645024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Opportunity to raise salaries  of officials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Higher salaries crucial to attract expats/capabilities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Opportunity to create ‘lean’ bureaucracy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Opportunity to decentralise decision-making power</a:t>
            </a:r>
          </a:p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r>
              <a:rPr lang="en-GB" sz="2800" dirty="0" smtClean="0"/>
              <a:t>But is not sufficient condition to succeed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It still requires political support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It needs to work with other agencies, </a:t>
            </a:r>
            <a:r>
              <a:rPr lang="en-GB" sz="2800" dirty="0" err="1" smtClean="0"/>
              <a:t>eg</a:t>
            </a:r>
            <a:r>
              <a:rPr lang="en-GB" sz="2800" dirty="0" smtClean="0"/>
              <a:t>. </a:t>
            </a:r>
            <a:r>
              <a:rPr lang="en-GB" sz="2800" dirty="0"/>
              <a:t>land evaluation office, </a:t>
            </a:r>
            <a:r>
              <a:rPr lang="en-GB" sz="2800" dirty="0" smtClean="0"/>
              <a:t>enforcement of land acquisition, permits, etc.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It needs governance board members with influence and thus capable to help agency eliminate bottlenecks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2077" y="40466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Crucially, a major unifying problem!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28800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>
              <a:solidFill>
                <a:srgbClr val="FF0000"/>
              </a:solidFill>
            </a:endParaRP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The overlap of the land acquisition process with project delivery =&gt; </a:t>
            </a:r>
            <a:r>
              <a:rPr lang="en-GB" sz="2800" dirty="0" smtClean="0">
                <a:solidFill>
                  <a:srgbClr val="FF0000"/>
                </a:solidFill>
              </a:rPr>
              <a:t>virtually impossible to set upfront reliable final cost and schedule forecasts</a:t>
            </a:r>
          </a:p>
          <a:p>
            <a:pPr marL="174625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/>
          </a:p>
          <a:p>
            <a:pPr marL="1089025" lvl="1" indent="-457200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 smtClean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3890325"/>
            <a:ext cx="3816424" cy="5648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Planning </a:t>
            </a:r>
          </a:p>
          <a:p>
            <a:pPr algn="ctr"/>
            <a:r>
              <a:rPr lang="en-GB" dirty="0" smtClean="0"/>
              <a:t>(resource acquisition, but for land!)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92080" y="5445224"/>
            <a:ext cx="331236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Design Development and Implementation</a:t>
            </a:r>
          </a:p>
          <a:p>
            <a:pPr algn="ctr"/>
            <a:r>
              <a:rPr lang="en-GB" dirty="0" smtClean="0"/>
              <a:t>(resource allocation)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71800" y="4707513"/>
            <a:ext cx="4248472" cy="56489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Land Acquisition Process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3212976"/>
            <a:ext cx="1224136" cy="5648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Ideation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8" y="2060848"/>
            <a:ext cx="9110092" cy="3096344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00CC"/>
                </a:solidFill>
              </a:rPr>
              <a:t>Capabilities for megaproject leaders</a:t>
            </a:r>
            <a:r>
              <a:rPr lang="en-GB" sz="4800" dirty="0" smtClean="0">
                <a:solidFill>
                  <a:srgbClr val="0000CC"/>
                </a:solidFill>
              </a:rPr>
              <a:t/>
            </a:r>
            <a:br>
              <a:rPr lang="en-GB" sz="4800" dirty="0" smtClean="0">
                <a:solidFill>
                  <a:srgbClr val="0000CC"/>
                </a:solidFill>
              </a:rPr>
            </a:br>
            <a:endParaRPr lang="en-GB" sz="4800" dirty="0">
              <a:solidFill>
                <a:srgbClr val="0000CC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Astuteness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" y="1117661"/>
            <a:ext cx="9143999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Delay public announcements of </a:t>
            </a:r>
            <a:r>
              <a:rPr lang="en-GB" sz="2800" dirty="0">
                <a:solidFill>
                  <a:srgbClr val="FF0000"/>
                </a:solidFill>
              </a:rPr>
              <a:t>f</a:t>
            </a:r>
            <a:r>
              <a:rPr lang="en-GB" sz="2800" dirty="0" smtClean="0">
                <a:solidFill>
                  <a:srgbClr val="FF0000"/>
                </a:solidFill>
              </a:rPr>
              <a:t>ixed </a:t>
            </a:r>
            <a:r>
              <a:rPr lang="en-GB" sz="2800" dirty="0" smtClean="0">
                <a:solidFill>
                  <a:srgbClr val="FF0000"/>
                </a:solidFill>
              </a:rPr>
              <a:t>budgets, opening dates</a:t>
            </a: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endParaRPr lang="en-GB" sz="2800" dirty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Introduce </a:t>
            </a:r>
            <a:r>
              <a:rPr lang="en-GB" sz="2800" dirty="0">
                <a:solidFill>
                  <a:srgbClr val="FF0000"/>
                </a:solidFill>
              </a:rPr>
              <a:t>‘soft’ openings (</a:t>
            </a:r>
            <a:r>
              <a:rPr lang="en-GB" sz="2800" dirty="0" smtClean="0">
                <a:solidFill>
                  <a:srgbClr val="FF0000"/>
                </a:solidFill>
              </a:rPr>
              <a:t>stagger </a:t>
            </a:r>
            <a:r>
              <a:rPr lang="en-GB" sz="2800" dirty="0" smtClean="0">
                <a:solidFill>
                  <a:srgbClr val="FF0000"/>
                </a:solidFill>
              </a:rPr>
              <a:t>opening </a:t>
            </a:r>
            <a:r>
              <a:rPr lang="en-GB" sz="2800" dirty="0">
                <a:solidFill>
                  <a:srgbClr val="FF0000"/>
                </a:solidFill>
              </a:rPr>
              <a:t>date over </a:t>
            </a:r>
            <a:r>
              <a:rPr lang="en-GB" sz="2800" dirty="0" smtClean="0">
                <a:solidFill>
                  <a:srgbClr val="FF0000"/>
                </a:solidFill>
              </a:rPr>
              <a:t>a period of time ...if at all possible…)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Easy to say, </a:t>
            </a:r>
            <a:r>
              <a:rPr lang="en-GB" sz="2800" dirty="0" smtClean="0"/>
              <a:t>hard </a:t>
            </a:r>
            <a:r>
              <a:rPr lang="en-GB" sz="2800" dirty="0" smtClean="0"/>
              <a:t>to do in democracies due to electoral cycles!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7401"/>
            <a:ext cx="2447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0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Strategically sequence of growth of th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 network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" y="1412776"/>
            <a:ext cx="9143999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Identify development bottlenecks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Build plan to overcome bottlenecks (who can help?)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lign growth of megaproject core with sequence of development decisions (don’t leave steamrollers to the end)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Think judiciously about who you want to keep at bay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Be prepared for disruptive events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8501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Strategically sequence of growth of th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 network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" y="1412776"/>
            <a:ext cx="9143999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Identify development bottlenecks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Build plan to overcome bottlenecks (who can help?)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lign growth of megaproject core with sequence of development decisions (don’t leave steamrollers to the end)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Think judiciously about who you want to keep at bay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Be prepared for disruptive events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014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268" y="306896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‘megaproject’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network of organizations formed to design and deliver a large infrastructure</a:t>
            </a:r>
            <a:endParaRPr 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5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organizational slack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118" y="1674416"/>
            <a:ext cx="903649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 smtClean="0">
                <a:solidFill>
                  <a:srgbClr val="FF0000"/>
                </a:solidFill>
              </a:rPr>
              <a:t>ontingencies ‘</a:t>
            </a:r>
            <a:r>
              <a:rPr lang="en-GB" sz="2800" dirty="0" smtClean="0">
                <a:solidFill>
                  <a:srgbClr val="FF0000"/>
                </a:solidFill>
              </a:rPr>
              <a:t>mask’ slippages in performance targets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But contingencies commit resources that could be better used elsewhere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And the risk is real that the </a:t>
            </a:r>
          </a:p>
          <a:p>
            <a:pPr algn="l"/>
            <a:r>
              <a:rPr lang="en-GB" sz="2800" dirty="0" smtClean="0"/>
              <a:t>  more resources (time, </a:t>
            </a:r>
          </a:p>
          <a:p>
            <a:pPr algn="l"/>
            <a:r>
              <a:rPr lang="en-GB" sz="2800" dirty="0" smtClean="0"/>
              <a:t>  money) you throw into the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pot, the more resources </a:t>
            </a:r>
          </a:p>
          <a:p>
            <a:pPr algn="l"/>
            <a:r>
              <a:rPr lang="en-GB" sz="2800" dirty="0" smtClean="0"/>
              <a:t>  will be spent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56" y="3657381"/>
            <a:ext cx="4588743" cy="32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7" y="2132856"/>
            <a:ext cx="3276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455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Collaboration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1112" y="1628092"/>
            <a:ext cx="6671344" cy="559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Let problem-solving move up and downwards through relationships of mutual deference </a:t>
            </a:r>
            <a:endParaRPr lang="en-GB" sz="2800" dirty="0"/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Create opportunities for intense face-to-face communication, mutual adjustment, </a:t>
            </a:r>
            <a:r>
              <a:rPr lang="en-GB" sz="2800" dirty="0" smtClean="0"/>
              <a:t>knowledge </a:t>
            </a:r>
            <a:r>
              <a:rPr lang="en-GB" sz="2800" dirty="0" smtClean="0"/>
              <a:t>exchange, but also tough negotiation</a:t>
            </a:r>
            <a:r>
              <a:rPr lang="en-GB" sz="2800" dirty="0"/>
              <a:t> </a:t>
            </a:r>
            <a:r>
              <a:rPr lang="en-GB" sz="2800" dirty="0" smtClean="0"/>
              <a:t>and bargaining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C</a:t>
            </a:r>
            <a:r>
              <a:rPr lang="en-GB" sz="2800" dirty="0" smtClean="0"/>
              <a:t>ommunication encourages cooperation, and keeps a lot of the politics at bay</a:t>
            </a: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2222" y="908484"/>
            <a:ext cx="9166221" cy="71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Have a </a:t>
            </a:r>
            <a:r>
              <a:rPr lang="en-GB" sz="2800" dirty="0" smtClean="0">
                <a:solidFill>
                  <a:srgbClr val="FF0000"/>
                </a:solidFill>
              </a:rPr>
              <a:t>constitution </a:t>
            </a:r>
            <a:r>
              <a:rPr lang="en-GB" sz="2800" dirty="0" smtClean="0">
                <a:solidFill>
                  <a:srgbClr val="FF0000"/>
                </a:solidFill>
              </a:rPr>
              <a:t>that sets </a:t>
            </a:r>
            <a:r>
              <a:rPr lang="en-GB" sz="2800" dirty="0" smtClean="0">
                <a:solidFill>
                  <a:srgbClr val="FF0000"/>
                </a:solidFill>
              </a:rPr>
              <a:t>the high-level rules of the game</a:t>
            </a:r>
          </a:p>
          <a:p>
            <a:pPr algn="l"/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53325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-4555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pragmatic!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47870" y="2780928"/>
            <a:ext cx="5773737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Create a governance structure of nested umpires or referees </a:t>
            </a:r>
          </a:p>
          <a:p>
            <a:pPr algn="l"/>
            <a:endParaRPr lang="en-GB" sz="2800" b="1" dirty="0"/>
          </a:p>
          <a:p>
            <a:pPr marL="174625" algn="l"/>
            <a:r>
              <a:rPr lang="en-GB" sz="2800" dirty="0" smtClean="0"/>
              <a:t>Intense communication alone will not solve all controversies when stakes are high and resources scarce </a:t>
            </a:r>
          </a:p>
          <a:p>
            <a:pPr marL="174625" algn="l"/>
            <a:endParaRPr lang="en-GB" sz="2800" dirty="0"/>
          </a:p>
          <a:p>
            <a:pPr marL="174625" algn="l"/>
            <a:r>
              <a:rPr lang="en-GB" sz="2800" dirty="0" smtClean="0"/>
              <a:t>Consensus takes time to reach</a:t>
            </a:r>
          </a:p>
          <a:p>
            <a:pPr marL="174625" algn="l"/>
            <a:endParaRPr lang="en-GB" sz="2800" dirty="0"/>
          </a:p>
          <a:p>
            <a:pPr marL="174625" algn="l"/>
            <a:r>
              <a:rPr lang="en-GB" sz="2800" dirty="0" smtClean="0"/>
              <a:t>Free-riders (narrowly self-interested individuals) ~20% of population !!</a:t>
            </a:r>
          </a:p>
          <a:p>
            <a:pPr algn="l"/>
            <a:endParaRPr lang="en-GB" sz="2800" b="1" dirty="0"/>
          </a:p>
          <a:p>
            <a:pPr algn="l"/>
            <a:endParaRPr lang="en-GB" sz="2800" b="1" dirty="0" smtClean="0"/>
          </a:p>
          <a:p>
            <a:pPr marL="514350" indent="-514350" algn="l">
              <a:buAutoNum type="arabicParenR"/>
            </a:pPr>
            <a:endParaRPr lang="en-GB" sz="2800" b="1" i="1" dirty="0">
              <a:solidFill>
                <a:srgbClr val="FF0000"/>
              </a:solidFill>
            </a:endParaRPr>
          </a:p>
          <a:p>
            <a:pPr algn="l"/>
            <a:endParaRPr lang="en-GB" sz="2400" i="1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67" y="2060848"/>
            <a:ext cx="3409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2" y="1628800"/>
            <a:ext cx="8998806" cy="42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9688" y="332656"/>
            <a:ext cx="9210035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umpires, urgency to get things done leads to politics 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77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746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Thought: Don’t blame the buyer-supplier contract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0005" y="2160712"/>
            <a:ext cx="912288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i="1" dirty="0" smtClean="0"/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Reimbursable contracts with built-in targets are more flexible </a:t>
            </a:r>
            <a:r>
              <a:rPr lang="en-GB" sz="2800" dirty="0" smtClean="0">
                <a:solidFill>
                  <a:srgbClr val="FF0000"/>
                </a:solidFill>
              </a:rPr>
              <a:t>than fixed price contracts=&gt; </a:t>
            </a:r>
            <a:r>
              <a:rPr lang="en-GB" sz="2800" dirty="0" smtClean="0">
                <a:solidFill>
                  <a:srgbClr val="FF0000"/>
                </a:solidFill>
              </a:rPr>
              <a:t>likelihood of litigation goes down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And perception that in reimbursable contracts risks are shared </a:t>
            </a:r>
            <a:r>
              <a:rPr lang="en-GB" sz="2800" dirty="0" smtClean="0">
                <a:solidFill>
                  <a:srgbClr val="FF0000"/>
                </a:solidFill>
              </a:rPr>
              <a:t>brings potentially down bid costs. </a:t>
            </a:r>
            <a:r>
              <a:rPr lang="en-GB" sz="2800" dirty="0" smtClean="0">
                <a:solidFill>
                  <a:srgbClr val="FF0000"/>
                </a:solidFill>
              </a:rPr>
              <a:t>BUT!!!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Bidders </a:t>
            </a:r>
            <a:r>
              <a:rPr lang="en-GB" sz="2800" dirty="0" smtClean="0"/>
              <a:t>still keep </a:t>
            </a:r>
            <a:r>
              <a:rPr lang="en-GB" sz="2800" dirty="0" smtClean="0"/>
              <a:t>cards close to the chest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As scope changes (or land 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fails to become available) </a:t>
            </a:r>
            <a:r>
              <a:rPr lang="en-GB" sz="2800" dirty="0" smtClean="0"/>
              <a:t>claims 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surface</a:t>
            </a: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6359"/>
            <a:ext cx="3510767" cy="239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9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844" y="281179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nfrastructure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of indivisible components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02" y="1791686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02" y="4002343"/>
            <a:ext cx="3024336" cy="203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5046" y="1839124"/>
            <a:ext cx="2808312" cy="204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374" y="1839124"/>
            <a:ext cx="2746715" cy="207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7373" y="4051473"/>
            <a:ext cx="2781243" cy="19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417054" y="4018320"/>
            <a:ext cx="2664296" cy="196903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070" y="4460115"/>
            <a:ext cx="2520280" cy="11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8040" y="1791686"/>
            <a:ext cx="1781717" cy="21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6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844" y="515661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Infrastructure Development Problem</a:t>
            </a:r>
            <a:endParaRPr lang="en-GB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908" y="2011310"/>
            <a:ext cx="9110092" cy="468052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147481" y="24208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TECHNOLOGICAL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9099" y="4364018"/>
            <a:ext cx="22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POLITICAL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4437112"/>
            <a:ext cx="22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FINANCIAL</a:t>
            </a:r>
            <a:endParaRPr lang="en-GB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83685" y="3168344"/>
            <a:ext cx="1116124" cy="1183793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80454" y="3152639"/>
            <a:ext cx="1138955" cy="1183793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08546" y="4655588"/>
            <a:ext cx="1887217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-252591" y="5373216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8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844" y="515661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 are led by coalitions of resource-rich actors</a:t>
            </a:r>
            <a:endParaRPr lang="en-GB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908" y="2011310"/>
            <a:ext cx="9110092" cy="468052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252591" y="5373216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902046"/>
            <a:ext cx="950562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smtClean="0"/>
              <a:t>Land</a:t>
            </a:r>
          </a:p>
          <a:p>
            <a:pPr algn="l"/>
            <a:endParaRPr lang="en-GB" sz="4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smtClean="0"/>
              <a:t>Finance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4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smtClean="0"/>
              <a:t>Political Support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4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smtClean="0"/>
              <a:t>Knowledge </a:t>
            </a:r>
            <a:r>
              <a:rPr lang="en-GB" sz="4800" dirty="0"/>
              <a:t>o</a:t>
            </a:r>
            <a:r>
              <a:rPr lang="en-GB" sz="4800" dirty="0" smtClean="0"/>
              <a:t>f Needs (scope/design requirements)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4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smtClean="0"/>
              <a:t>Management and Technical Capabilities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123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egaproject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architects 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10092" cy="61206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In publicly-financed projects: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3100" dirty="0" err="1" smtClean="0"/>
              <a:t>i</a:t>
            </a:r>
            <a:r>
              <a:rPr lang="en-GB" sz="3100" dirty="0" smtClean="0"/>
              <a:t>) elected </a:t>
            </a:r>
            <a:r>
              <a:rPr lang="en-GB" sz="3100" dirty="0"/>
              <a:t>officials (ministers, </a:t>
            </a:r>
            <a:r>
              <a:rPr lang="en-GB" sz="3100" dirty="0" smtClean="0"/>
              <a:t>presidents, politicians)</a:t>
            </a:r>
            <a:br>
              <a:rPr lang="en-GB" sz="3100" dirty="0" smtClean="0"/>
            </a:br>
            <a:r>
              <a:rPr lang="en-GB" sz="3100" dirty="0" smtClean="0"/>
              <a:t>   ii) t</a:t>
            </a:r>
            <a:r>
              <a:rPr lang="en-GB" sz="3100" dirty="0" smtClean="0"/>
              <a:t>op civil servants, local governors</a:t>
            </a:r>
            <a:br>
              <a:rPr lang="en-GB" sz="3100" dirty="0" smtClean="0"/>
            </a:br>
            <a:r>
              <a:rPr lang="en-GB" sz="3100" dirty="0" smtClean="0"/>
              <a:t>   iii) f</a:t>
            </a:r>
            <a:r>
              <a:rPr lang="en-GB" sz="3100" dirty="0" smtClean="0"/>
              <a:t>inanciers (multilateral agencies, donors, private partner)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4000" dirty="0" smtClean="0"/>
              <a:t>In industrial and PPP projects:</a:t>
            </a:r>
            <a:br>
              <a:rPr lang="en-GB" sz="4000" dirty="0" smtClean="0"/>
            </a:br>
            <a:r>
              <a:rPr lang="en-GB" sz="3100" dirty="0" smtClean="0"/>
              <a:t>   </a:t>
            </a:r>
            <a:r>
              <a:rPr lang="en-GB" sz="3100" dirty="0" err="1" smtClean="0"/>
              <a:t>i</a:t>
            </a:r>
            <a:r>
              <a:rPr lang="en-GB" sz="3100" dirty="0" smtClean="0"/>
              <a:t>)</a:t>
            </a:r>
            <a:r>
              <a:rPr lang="en-GB" sz="3100" dirty="0"/>
              <a:t> </a:t>
            </a:r>
            <a:r>
              <a:rPr lang="en-GB" sz="3100" dirty="0" smtClean="0"/>
              <a:t>top management teams (private firm)</a:t>
            </a:r>
            <a:br>
              <a:rPr lang="en-GB" sz="3100" dirty="0" smtClean="0"/>
            </a:br>
            <a:r>
              <a:rPr lang="en-GB" sz="3100" dirty="0" smtClean="0"/>
              <a:t>   ii) elected </a:t>
            </a:r>
            <a:r>
              <a:rPr lang="en-GB" sz="3100" dirty="0"/>
              <a:t>officials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   iii) top </a:t>
            </a:r>
            <a:r>
              <a:rPr lang="en-GB" sz="3100" dirty="0"/>
              <a:t>civil servants, local </a:t>
            </a:r>
            <a:r>
              <a:rPr lang="en-GB" sz="3100" dirty="0" smtClean="0"/>
              <a:t>governors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252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32390" y="3564749"/>
            <a:ext cx="9183688" cy="279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3987817" y="1859715"/>
            <a:ext cx="1183838" cy="12285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</a:rPr>
              <a:t>High-level rules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1460" y="2537252"/>
            <a:ext cx="1624212" cy="550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1" idx="7"/>
          </p:cNvCxnSpPr>
          <p:nvPr/>
        </p:nvCxnSpPr>
        <p:spPr>
          <a:xfrm flipH="1">
            <a:off x="2972298" y="2868770"/>
            <a:ext cx="1135774" cy="1099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6767" y="2568859"/>
            <a:ext cx="1336005" cy="566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flipH="1">
            <a:off x="4230624" y="3100540"/>
            <a:ext cx="270897" cy="1195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4998286" y="2908314"/>
            <a:ext cx="769627" cy="1310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580671" y="2852313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31460" y="3864762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B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55229" y="4295956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56465" y="4218586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35916" y="2955688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82231" y="3271640"/>
            <a:ext cx="329331" cy="287802"/>
          </a:xfrm>
          <a:prstGeom prst="ellipse">
            <a:avLst/>
          </a:prstGeom>
          <a:pattFill prst="open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194170" y="2852989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901822" y="5087377"/>
            <a:ext cx="329331" cy="287802"/>
          </a:xfrm>
          <a:prstGeom prst="ellipse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452467" y="3508669"/>
            <a:ext cx="329331" cy="287802"/>
          </a:xfrm>
          <a:prstGeom prst="ellipse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301549" y="1466362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901292" y="1590453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602666" y="4782334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329504" y="5078294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525898" y="4843248"/>
            <a:ext cx="329331" cy="287802"/>
          </a:xfrm>
          <a:prstGeom prst="ellipse">
            <a:avLst/>
          </a:prstGeom>
          <a:pattFill prst="zigZ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511076" y="2564511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42467" y="5645463"/>
            <a:ext cx="329331" cy="287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07834" y="5580212"/>
            <a:ext cx="58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Producers (high-level </a:t>
            </a:r>
            <a:r>
              <a:rPr lang="en-GB" dirty="0" smtClean="0"/>
              <a:t>authorities, funders)</a:t>
            </a:r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242467" y="6066117"/>
            <a:ext cx="329331" cy="287802"/>
          </a:xfrm>
          <a:prstGeom prst="ellipse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44722" y="5985484"/>
            <a:ext cx="62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Local </a:t>
            </a:r>
            <a:r>
              <a:rPr lang="en-GB" dirty="0" smtClean="0"/>
              <a:t>claimants (</a:t>
            </a:r>
            <a:r>
              <a:rPr lang="en-GB" dirty="0" smtClean="0"/>
              <a:t>e.g., key </a:t>
            </a:r>
            <a:r>
              <a:rPr lang="en-GB" dirty="0" smtClean="0"/>
              <a:t>user </a:t>
            </a:r>
            <a:r>
              <a:rPr lang="en-GB" dirty="0" smtClean="0"/>
              <a:t>groups, other stakeholders)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2752918" y="4629132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358105" y="4635639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297450" y="3220867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765247" y="3786519"/>
            <a:ext cx="329331" cy="287802"/>
          </a:xfrm>
          <a:prstGeom prst="ellipse">
            <a:avLst/>
          </a:prstGeom>
          <a:pattFill prst="ltVert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005074" y="4361978"/>
            <a:ext cx="329331" cy="287802"/>
          </a:xfrm>
          <a:prstGeom prst="ellipse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100125" y="4916934"/>
            <a:ext cx="329331" cy="287802"/>
          </a:xfrm>
          <a:prstGeom prst="ellipse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147332" y="3596309"/>
            <a:ext cx="329331" cy="287802"/>
          </a:xfrm>
          <a:prstGeom prst="ellipse">
            <a:avLst/>
          </a:prstGeom>
          <a:pattFill prst="ltHorz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331460" y="4654157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358106" y="4284608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132785" y="2844522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713574" y="5012576"/>
            <a:ext cx="329331" cy="287802"/>
          </a:xfrm>
          <a:prstGeom prst="ellipse">
            <a:avLst/>
          </a:prstGeom>
          <a:pattFill prst="lg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940472" y="4008154"/>
            <a:ext cx="329331" cy="287802"/>
          </a:xfrm>
          <a:prstGeom prst="ellipse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0666" y="404664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networks are consensus-oriented at the core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2467" y="1426266"/>
            <a:ext cx="290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Producers or megaproject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architects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 flipV="1">
            <a:off x="3143566" y="1761285"/>
            <a:ext cx="706727" cy="189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08074" y="5344130"/>
            <a:ext cx="196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User </a:t>
            </a:r>
            <a:r>
              <a:rPr lang="en-GB" sz="2000" dirty="0" smtClean="0">
                <a:solidFill>
                  <a:srgbClr val="FF0000"/>
                </a:solidFill>
              </a:rPr>
              <a:t>groups/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other stakeholders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6526882" y="5131051"/>
            <a:ext cx="605903" cy="2542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018612" y="4185224"/>
            <a:ext cx="293385" cy="8019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" y="462864"/>
            <a:ext cx="7829610" cy="20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80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Megaproject networks are transactional at the periphery</a:t>
            </a:r>
            <a:endParaRPr lang="en-US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5365" y="1776312"/>
            <a:ext cx="9183688" cy="279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2" y="2619232"/>
            <a:ext cx="5783405" cy="2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5" y="4861859"/>
            <a:ext cx="7353486" cy="169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08559"/>
            <a:ext cx="2056259" cy="194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5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16540</TotalTime>
  <Words>1504</Words>
  <Application>Microsoft Office PowerPoint</Application>
  <PresentationFormat>On-screen Show (4:3)</PresentationFormat>
  <Paragraphs>337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Strategic Capabilities for Megaproject Architects </vt:lpstr>
      <vt:lpstr>- What is a megaproject?  -  Who are the megaproject ‘architects’?  -  The issue of megaproject performance   -  Developing economies: What Changes?  -  Strategic capabilities for megaproject architects</vt:lpstr>
      <vt:lpstr>PowerPoint Presentation</vt:lpstr>
      <vt:lpstr>PowerPoint Presentation</vt:lpstr>
      <vt:lpstr>    </vt:lpstr>
      <vt:lpstr>      </vt:lpstr>
      <vt:lpstr>In publicly-financed projects:   i) elected officials (ministers, presidents, politicians)    ii) top civil servants, local governors    iii) financiers (multilateral agencies, donors, private partner)  In industrial and PPP projects:    i) top management teams (private firm)    ii) elected officials     iii) top civil servants, local governors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Capabilities for megaproject leaders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159</cp:revision>
  <dcterms:created xsi:type="dcterms:W3CDTF">2015-02-12T11:40:07Z</dcterms:created>
  <dcterms:modified xsi:type="dcterms:W3CDTF">2015-09-16T20:30:31Z</dcterms:modified>
</cp:coreProperties>
</file>